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1"/>
  </p:notesMasterIdLst>
  <p:sldIdLst>
    <p:sldId id="256" r:id="rId2"/>
    <p:sldId id="258" r:id="rId3"/>
    <p:sldId id="308" r:id="rId4"/>
    <p:sldId id="317" r:id="rId5"/>
    <p:sldId id="311" r:id="rId6"/>
    <p:sldId id="300" r:id="rId7"/>
    <p:sldId id="259" r:id="rId8"/>
    <p:sldId id="297" r:id="rId9"/>
    <p:sldId id="299" r:id="rId10"/>
    <p:sldId id="318" r:id="rId11"/>
    <p:sldId id="298" r:id="rId12"/>
    <p:sldId id="319" r:id="rId13"/>
    <p:sldId id="315" r:id="rId14"/>
    <p:sldId id="302" r:id="rId15"/>
    <p:sldId id="312" r:id="rId16"/>
    <p:sldId id="313" r:id="rId17"/>
    <p:sldId id="314" r:id="rId18"/>
    <p:sldId id="316" r:id="rId19"/>
    <p:sldId id="310"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ad9b8cae85f7e1f2" providerId="Windows Live"/>
      </p:ext>
    </p:extLst>
  </p:cmAuthor>
  <p:cmAuthor id="2" name="Ali Shahzaib" initials="AS" lastIdx="1" clrIdx="1">
    <p:extLst>
      <p:ext uri="{19B8F6BF-5375-455C-9EA6-DF929625EA0E}">
        <p15:presenceInfo xmlns:p15="http://schemas.microsoft.com/office/powerpoint/2012/main" userId="540a0ad14b47b3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EC7"/>
    <a:srgbClr val="4132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96944C-F18C-4886-A745-9EB0A529B35A}">
  <a:tblStyle styleId="{D996944C-F18C-4886-A745-9EB0A529B3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8" autoAdjust="0"/>
    <p:restoredTop sz="94660"/>
  </p:normalViewPr>
  <p:slideViewPr>
    <p:cSldViewPr snapToGrid="0">
      <p:cViewPr varScale="1">
        <p:scale>
          <a:sx n="144" d="100"/>
          <a:sy n="144" d="100"/>
        </p:scale>
        <p:origin x="7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457680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26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672c8b079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672c8b079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1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f7aae67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f7aae67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06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f7aae67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f7aae67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01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f7aae67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f7aae67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45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f7aae67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f7aae67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71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f7aae67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f7aae67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f7aae6797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f7aae679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73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98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4020675"/>
            <a:ext cx="2582537" cy="1122737"/>
          </a:xfrm>
          <a:custGeom>
            <a:avLst/>
            <a:gdLst/>
            <a:ahLst/>
            <a:cxnLst/>
            <a:rect l="l" t="t" r="r" b="b"/>
            <a:pathLst>
              <a:path w="102127" h="53900" extrusionOk="0">
                <a:moveTo>
                  <a:pt x="168" y="1"/>
                </a:moveTo>
                <a:lnTo>
                  <a:pt x="0" y="53899"/>
                </a:lnTo>
                <a:lnTo>
                  <a:pt x="102126" y="53899"/>
                </a:lnTo>
                <a:cubicBezTo>
                  <a:pt x="100278" y="52849"/>
                  <a:pt x="97883" y="52051"/>
                  <a:pt x="94522" y="51589"/>
                </a:cubicBezTo>
                <a:cubicBezTo>
                  <a:pt x="86792" y="50496"/>
                  <a:pt x="83810" y="39490"/>
                  <a:pt x="79525" y="38314"/>
                </a:cubicBezTo>
                <a:cubicBezTo>
                  <a:pt x="78970" y="38160"/>
                  <a:pt x="78367" y="38096"/>
                  <a:pt x="77713" y="38096"/>
                </a:cubicBezTo>
                <a:cubicBezTo>
                  <a:pt x="74462" y="38096"/>
                  <a:pt x="69981" y="39683"/>
                  <a:pt x="64178" y="39683"/>
                </a:cubicBezTo>
                <a:cubicBezTo>
                  <a:pt x="62232" y="39683"/>
                  <a:pt x="60137" y="39505"/>
                  <a:pt x="57890" y="39028"/>
                </a:cubicBezTo>
                <a:cubicBezTo>
                  <a:pt x="47597" y="36843"/>
                  <a:pt x="45959" y="28945"/>
                  <a:pt x="43144" y="23862"/>
                </a:cubicBezTo>
                <a:cubicBezTo>
                  <a:pt x="41149" y="20260"/>
                  <a:pt x="38772" y="19367"/>
                  <a:pt x="35805" y="19367"/>
                </a:cubicBezTo>
                <a:cubicBezTo>
                  <a:pt x="32891" y="19367"/>
                  <a:pt x="29409" y="20229"/>
                  <a:pt x="25159" y="20229"/>
                </a:cubicBezTo>
                <a:cubicBezTo>
                  <a:pt x="22989" y="20229"/>
                  <a:pt x="20619" y="20004"/>
                  <a:pt x="18023" y="19325"/>
                </a:cubicBezTo>
                <a:cubicBezTo>
                  <a:pt x="5168" y="15964"/>
                  <a:pt x="1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1523850"/>
            <a:ext cx="5081700" cy="1913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3225" y="3363965"/>
            <a:ext cx="5023200" cy="404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2"/>
        </a:solidFill>
        <a:effectLst/>
      </p:bgPr>
    </p:bg>
    <p:spTree>
      <p:nvGrpSpPr>
        <p:cNvPr id="1" name="Shape 129"/>
        <p:cNvGrpSpPr/>
        <p:nvPr/>
      </p:nvGrpSpPr>
      <p:grpSpPr>
        <a:xfrm>
          <a:off x="0" y="0"/>
          <a:ext cx="0" cy="0"/>
          <a:chOff x="0" y="0"/>
          <a:chExt cx="0" cy="0"/>
        </a:xfrm>
      </p:grpSpPr>
      <p:grpSp>
        <p:nvGrpSpPr>
          <p:cNvPr id="130" name="Google Shape;130;p23"/>
          <p:cNvGrpSpPr/>
          <p:nvPr/>
        </p:nvGrpSpPr>
        <p:grpSpPr>
          <a:xfrm>
            <a:off x="7671768" y="71"/>
            <a:ext cx="2766814" cy="6119797"/>
            <a:chOff x="7671768" y="71"/>
            <a:chExt cx="2766814" cy="6119797"/>
          </a:xfrm>
        </p:grpSpPr>
        <p:sp>
          <p:nvSpPr>
            <p:cNvPr id="131" name="Google Shape;131;p23"/>
            <p:cNvSpPr/>
            <p:nvPr/>
          </p:nvSpPr>
          <p:spPr>
            <a:xfrm rot="-5400000">
              <a:off x="7661725" y="10114"/>
              <a:ext cx="1492314" cy="1472227"/>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8023882" y="4022048"/>
              <a:ext cx="2414700" cy="2097821"/>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3"/>
          <p:cNvSpPr txBox="1">
            <a:spLocks noGrp="1"/>
          </p:cNvSpPr>
          <p:nvPr>
            <p:ph type="title"/>
          </p:nvPr>
        </p:nvSpPr>
        <p:spPr>
          <a:xfrm>
            <a:off x="631006" y="433007"/>
            <a:ext cx="5193300" cy="49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3"/>
          <p:cNvSpPr txBox="1">
            <a:spLocks noGrp="1"/>
          </p:cNvSpPr>
          <p:nvPr>
            <p:ph type="subTitle" idx="1"/>
          </p:nvPr>
        </p:nvSpPr>
        <p:spPr>
          <a:xfrm>
            <a:off x="5853600" y="771525"/>
            <a:ext cx="2188200" cy="456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4"/>
              </a:buClr>
              <a:buSzPts val="1400"/>
              <a:buNone/>
              <a:defRPr sz="2000">
                <a:solidFill>
                  <a:schemeClr val="accent4"/>
                </a:solidFill>
                <a:latin typeface="Neucha"/>
                <a:ea typeface="Neucha"/>
                <a:cs typeface="Neucha"/>
                <a:sym typeface="Neuch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3"/>
          <p:cNvSpPr txBox="1">
            <a:spLocks noGrp="1"/>
          </p:cNvSpPr>
          <p:nvPr>
            <p:ph type="subTitle" idx="2"/>
          </p:nvPr>
        </p:nvSpPr>
        <p:spPr>
          <a:xfrm>
            <a:off x="5853600" y="1104526"/>
            <a:ext cx="2188200" cy="456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1400"/>
              <a:buFont typeface="Roboto"/>
              <a:buNone/>
              <a:defRPr>
                <a:solidFill>
                  <a:schemeClr val="accent5"/>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a:endParaRPr/>
          </a:p>
        </p:txBody>
      </p:sp>
      <p:sp>
        <p:nvSpPr>
          <p:cNvPr id="136" name="Google Shape;136;p23"/>
          <p:cNvSpPr txBox="1">
            <a:spLocks noGrp="1"/>
          </p:cNvSpPr>
          <p:nvPr>
            <p:ph type="title" idx="3" hasCustomPrompt="1"/>
          </p:nvPr>
        </p:nvSpPr>
        <p:spPr>
          <a:xfrm>
            <a:off x="5150575" y="701350"/>
            <a:ext cx="652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2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
        <p:nvSpPr>
          <p:cNvPr id="137" name="Google Shape;137;p23"/>
          <p:cNvSpPr txBox="1">
            <a:spLocks noGrp="1"/>
          </p:cNvSpPr>
          <p:nvPr>
            <p:ph type="subTitle" idx="4"/>
          </p:nvPr>
        </p:nvSpPr>
        <p:spPr>
          <a:xfrm>
            <a:off x="5853600" y="1708474"/>
            <a:ext cx="2188200" cy="45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400"/>
              <a:buNone/>
              <a:defRPr sz="2000">
                <a:solidFill>
                  <a:schemeClr val="accent4"/>
                </a:solidFill>
                <a:latin typeface="Neucha"/>
                <a:ea typeface="Neucha"/>
                <a:cs typeface="Neucha"/>
                <a:sym typeface="Neuch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23"/>
          <p:cNvSpPr txBox="1">
            <a:spLocks noGrp="1"/>
          </p:cNvSpPr>
          <p:nvPr>
            <p:ph type="subTitle" idx="5"/>
          </p:nvPr>
        </p:nvSpPr>
        <p:spPr>
          <a:xfrm>
            <a:off x="5853600" y="2041470"/>
            <a:ext cx="2188200" cy="456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1400"/>
              <a:buFont typeface="Roboto"/>
              <a:buNone/>
              <a:defRPr>
                <a:solidFill>
                  <a:schemeClr val="accent5"/>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a:endParaRPr/>
          </a:p>
        </p:txBody>
      </p:sp>
      <p:sp>
        <p:nvSpPr>
          <p:cNvPr id="139" name="Google Shape;139;p23"/>
          <p:cNvSpPr txBox="1">
            <a:spLocks noGrp="1"/>
          </p:cNvSpPr>
          <p:nvPr>
            <p:ph type="title" idx="6" hasCustomPrompt="1"/>
          </p:nvPr>
        </p:nvSpPr>
        <p:spPr>
          <a:xfrm>
            <a:off x="5150575" y="1638292"/>
            <a:ext cx="652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2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
        <p:nvSpPr>
          <p:cNvPr id="140" name="Google Shape;140;p23"/>
          <p:cNvSpPr txBox="1">
            <a:spLocks noGrp="1"/>
          </p:cNvSpPr>
          <p:nvPr>
            <p:ph type="subTitle" idx="7"/>
          </p:nvPr>
        </p:nvSpPr>
        <p:spPr>
          <a:xfrm>
            <a:off x="5853600" y="2645423"/>
            <a:ext cx="2188200" cy="45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400"/>
              <a:buNone/>
              <a:defRPr sz="2000">
                <a:solidFill>
                  <a:schemeClr val="accent4"/>
                </a:solidFill>
                <a:latin typeface="Neucha"/>
                <a:ea typeface="Neucha"/>
                <a:cs typeface="Neucha"/>
                <a:sym typeface="Neuch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23"/>
          <p:cNvSpPr txBox="1">
            <a:spLocks noGrp="1"/>
          </p:cNvSpPr>
          <p:nvPr>
            <p:ph type="subTitle" idx="8"/>
          </p:nvPr>
        </p:nvSpPr>
        <p:spPr>
          <a:xfrm>
            <a:off x="5853600" y="2978414"/>
            <a:ext cx="2188200" cy="456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1400"/>
              <a:buFont typeface="Roboto"/>
              <a:buNone/>
              <a:defRPr>
                <a:solidFill>
                  <a:schemeClr val="accent5"/>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a:endParaRPr/>
          </a:p>
        </p:txBody>
      </p:sp>
      <p:sp>
        <p:nvSpPr>
          <p:cNvPr id="142" name="Google Shape;142;p23"/>
          <p:cNvSpPr txBox="1">
            <a:spLocks noGrp="1"/>
          </p:cNvSpPr>
          <p:nvPr>
            <p:ph type="title" idx="9" hasCustomPrompt="1"/>
          </p:nvPr>
        </p:nvSpPr>
        <p:spPr>
          <a:xfrm>
            <a:off x="5150575" y="2575234"/>
            <a:ext cx="652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2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
        <p:nvSpPr>
          <p:cNvPr id="143" name="Google Shape;143;p23"/>
          <p:cNvSpPr txBox="1">
            <a:spLocks noGrp="1"/>
          </p:cNvSpPr>
          <p:nvPr>
            <p:ph type="subTitle" idx="13"/>
          </p:nvPr>
        </p:nvSpPr>
        <p:spPr>
          <a:xfrm>
            <a:off x="5853600" y="3582372"/>
            <a:ext cx="2188200" cy="45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400"/>
              <a:buNone/>
              <a:defRPr sz="2000">
                <a:solidFill>
                  <a:schemeClr val="accent4"/>
                </a:solidFill>
                <a:latin typeface="Neucha"/>
                <a:ea typeface="Neucha"/>
                <a:cs typeface="Neucha"/>
                <a:sym typeface="Neuch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3"/>
          <p:cNvSpPr txBox="1">
            <a:spLocks noGrp="1"/>
          </p:cNvSpPr>
          <p:nvPr>
            <p:ph type="subTitle" idx="14"/>
          </p:nvPr>
        </p:nvSpPr>
        <p:spPr>
          <a:xfrm>
            <a:off x="5853600" y="3915358"/>
            <a:ext cx="2188200" cy="456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1400"/>
              <a:buFont typeface="Roboto"/>
              <a:buNone/>
              <a:defRPr>
                <a:solidFill>
                  <a:schemeClr val="accent5"/>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a:endParaRPr/>
          </a:p>
        </p:txBody>
      </p:sp>
      <p:sp>
        <p:nvSpPr>
          <p:cNvPr id="145" name="Google Shape;145;p23"/>
          <p:cNvSpPr txBox="1">
            <a:spLocks noGrp="1"/>
          </p:cNvSpPr>
          <p:nvPr>
            <p:ph type="title" idx="15" hasCustomPrompt="1"/>
          </p:nvPr>
        </p:nvSpPr>
        <p:spPr>
          <a:xfrm>
            <a:off x="5150575" y="3512176"/>
            <a:ext cx="652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2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18950" y="0"/>
            <a:ext cx="1418438" cy="3214892"/>
          </a:xfrm>
          <a:custGeom>
            <a:avLst/>
            <a:gdLst/>
            <a:ahLst/>
            <a:cxnLst/>
            <a:rect l="l" t="t" r="r" b="b"/>
            <a:pathLst>
              <a:path w="85102" h="173966" extrusionOk="0">
                <a:moveTo>
                  <a:pt x="0" y="0"/>
                </a:moveTo>
                <a:lnTo>
                  <a:pt x="0" y="173951"/>
                </a:lnTo>
                <a:cubicBezTo>
                  <a:pt x="269" y="173961"/>
                  <a:pt x="534" y="173966"/>
                  <a:pt x="798" y="173966"/>
                </a:cubicBezTo>
                <a:cubicBezTo>
                  <a:pt x="14077" y="173966"/>
                  <a:pt x="20901" y="161907"/>
                  <a:pt x="25639" y="151271"/>
                </a:cubicBezTo>
                <a:cubicBezTo>
                  <a:pt x="31359" y="138254"/>
                  <a:pt x="26231" y="109558"/>
                  <a:pt x="40825" y="103838"/>
                </a:cubicBezTo>
                <a:cubicBezTo>
                  <a:pt x="62224" y="95555"/>
                  <a:pt x="51278" y="63605"/>
                  <a:pt x="57293" y="55617"/>
                </a:cubicBezTo>
                <a:cubicBezTo>
                  <a:pt x="61731" y="49799"/>
                  <a:pt x="71296" y="45362"/>
                  <a:pt x="78199" y="26231"/>
                </a:cubicBezTo>
                <a:cubicBezTo>
                  <a:pt x="85102" y="7100"/>
                  <a:pt x="77410" y="0"/>
                  <a:pt x="77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284025" y="2540092"/>
            <a:ext cx="3485100" cy="679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5200">
                <a:solidFill>
                  <a:schemeClr val="accent4"/>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 name="Google Shape;17;p3"/>
          <p:cNvSpPr txBox="1">
            <a:spLocks noGrp="1"/>
          </p:cNvSpPr>
          <p:nvPr>
            <p:ph type="title" idx="2" hasCustomPrompt="1"/>
          </p:nvPr>
        </p:nvSpPr>
        <p:spPr>
          <a:xfrm>
            <a:off x="1284025" y="1443088"/>
            <a:ext cx="1889100" cy="10227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9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 name="Google Shape;18;p3"/>
          <p:cNvSpPr txBox="1">
            <a:spLocks noGrp="1"/>
          </p:cNvSpPr>
          <p:nvPr>
            <p:ph type="subTitle" idx="1"/>
          </p:nvPr>
        </p:nvSpPr>
        <p:spPr>
          <a:xfrm>
            <a:off x="1284025" y="3217971"/>
            <a:ext cx="2994000" cy="6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accent5"/>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grpSp>
        <p:nvGrpSpPr>
          <p:cNvPr id="40" name="Google Shape;40;p7"/>
          <p:cNvGrpSpPr/>
          <p:nvPr/>
        </p:nvGrpSpPr>
        <p:grpSpPr>
          <a:xfrm>
            <a:off x="-1224821" y="71"/>
            <a:ext cx="2696966" cy="6119797"/>
            <a:chOff x="-1224821" y="71"/>
            <a:chExt cx="2696966" cy="6119797"/>
          </a:xfrm>
        </p:grpSpPr>
        <p:sp>
          <p:nvSpPr>
            <p:cNvPr id="41" name="Google Shape;41;p7"/>
            <p:cNvSpPr/>
            <p:nvPr/>
          </p:nvSpPr>
          <p:spPr>
            <a:xfrm rot="5400000" flipH="1">
              <a:off x="-10125" y="10114"/>
              <a:ext cx="1492314" cy="1472227"/>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1224821" y="4022048"/>
              <a:ext cx="2414700" cy="2097821"/>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7"/>
          <p:cNvSpPr txBox="1">
            <a:spLocks noGrp="1"/>
          </p:cNvSpPr>
          <p:nvPr>
            <p:ph type="body" idx="1"/>
          </p:nvPr>
        </p:nvSpPr>
        <p:spPr>
          <a:xfrm>
            <a:off x="935800" y="2039550"/>
            <a:ext cx="3485100" cy="1632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accent5"/>
              </a:buClr>
              <a:buSzPts val="1600"/>
              <a:buChar char="●"/>
              <a:defRPr sz="1600">
                <a:solidFill>
                  <a:schemeClr val="accent5"/>
                </a:solidFill>
              </a:defRPr>
            </a:lvl1pPr>
            <a:lvl2pPr marL="914400" lvl="1" indent="-330200">
              <a:spcBef>
                <a:spcPts val="0"/>
              </a:spcBef>
              <a:spcAft>
                <a:spcPts val="0"/>
              </a:spcAft>
              <a:buClr>
                <a:schemeClr val="accent5"/>
              </a:buClr>
              <a:buSzPts val="1600"/>
              <a:buChar char="○"/>
              <a:defRPr sz="1600">
                <a:solidFill>
                  <a:schemeClr val="accent5"/>
                </a:solidFill>
              </a:defRPr>
            </a:lvl2pPr>
            <a:lvl3pPr marL="1371600" lvl="2" indent="-330200">
              <a:spcBef>
                <a:spcPts val="0"/>
              </a:spcBef>
              <a:spcAft>
                <a:spcPts val="0"/>
              </a:spcAft>
              <a:buClr>
                <a:schemeClr val="accent5"/>
              </a:buClr>
              <a:buSzPts val="1600"/>
              <a:buChar char="■"/>
              <a:defRPr sz="1600">
                <a:solidFill>
                  <a:schemeClr val="accent5"/>
                </a:solidFill>
              </a:defRPr>
            </a:lvl3pPr>
            <a:lvl4pPr marL="1828800" lvl="3" indent="-330200">
              <a:spcBef>
                <a:spcPts val="0"/>
              </a:spcBef>
              <a:spcAft>
                <a:spcPts val="0"/>
              </a:spcAft>
              <a:buClr>
                <a:schemeClr val="accent5"/>
              </a:buClr>
              <a:buSzPts val="1600"/>
              <a:buChar char="●"/>
              <a:defRPr sz="1600">
                <a:solidFill>
                  <a:schemeClr val="accent5"/>
                </a:solidFill>
              </a:defRPr>
            </a:lvl4pPr>
            <a:lvl5pPr marL="2286000" lvl="4" indent="-330200">
              <a:spcBef>
                <a:spcPts val="0"/>
              </a:spcBef>
              <a:spcAft>
                <a:spcPts val="0"/>
              </a:spcAft>
              <a:buClr>
                <a:schemeClr val="accent5"/>
              </a:buClr>
              <a:buSzPts val="1600"/>
              <a:buChar char="○"/>
              <a:defRPr sz="1600">
                <a:solidFill>
                  <a:schemeClr val="accent5"/>
                </a:solidFill>
              </a:defRPr>
            </a:lvl5pPr>
            <a:lvl6pPr marL="2743200" lvl="5" indent="-330200">
              <a:spcBef>
                <a:spcPts val="0"/>
              </a:spcBef>
              <a:spcAft>
                <a:spcPts val="0"/>
              </a:spcAft>
              <a:buClr>
                <a:schemeClr val="accent5"/>
              </a:buClr>
              <a:buSzPts val="1600"/>
              <a:buChar char="■"/>
              <a:defRPr sz="1600">
                <a:solidFill>
                  <a:schemeClr val="accent5"/>
                </a:solidFill>
              </a:defRPr>
            </a:lvl6pPr>
            <a:lvl7pPr marL="3200400" lvl="6" indent="-330200">
              <a:spcBef>
                <a:spcPts val="0"/>
              </a:spcBef>
              <a:spcAft>
                <a:spcPts val="0"/>
              </a:spcAft>
              <a:buClr>
                <a:schemeClr val="accent5"/>
              </a:buClr>
              <a:buSzPts val="1600"/>
              <a:buChar char="●"/>
              <a:defRPr sz="1600">
                <a:solidFill>
                  <a:schemeClr val="accent5"/>
                </a:solidFill>
              </a:defRPr>
            </a:lvl7pPr>
            <a:lvl8pPr marL="3657600" lvl="7" indent="-330200">
              <a:spcBef>
                <a:spcPts val="0"/>
              </a:spcBef>
              <a:spcAft>
                <a:spcPts val="0"/>
              </a:spcAft>
              <a:buClr>
                <a:schemeClr val="accent5"/>
              </a:buClr>
              <a:buSzPts val="1600"/>
              <a:buChar char="○"/>
              <a:defRPr sz="1600">
                <a:solidFill>
                  <a:schemeClr val="accent5"/>
                </a:solidFill>
              </a:defRPr>
            </a:lvl8pPr>
            <a:lvl9pPr marL="4114800" lvl="8" indent="-330200">
              <a:spcBef>
                <a:spcPts val="0"/>
              </a:spcBef>
              <a:spcAft>
                <a:spcPts val="0"/>
              </a:spcAft>
              <a:buClr>
                <a:schemeClr val="accent5"/>
              </a:buClr>
              <a:buSzPts val="1600"/>
              <a:buChar char="■"/>
              <a:defRPr sz="1600">
                <a:solidFill>
                  <a:schemeClr val="accent5"/>
                </a:solidFill>
              </a:defRPr>
            </a:lvl9pPr>
          </a:lstStyle>
          <a:p>
            <a:endParaRPr/>
          </a:p>
        </p:txBody>
      </p:sp>
      <p:sp>
        <p:nvSpPr>
          <p:cNvPr id="44" name="Google Shape;44;p7"/>
          <p:cNvSpPr txBox="1">
            <a:spLocks noGrp="1"/>
          </p:cNvSpPr>
          <p:nvPr>
            <p:ph type="title"/>
          </p:nvPr>
        </p:nvSpPr>
        <p:spPr>
          <a:xfrm>
            <a:off x="935800" y="1547250"/>
            <a:ext cx="3485100" cy="49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200">
                <a:solidFill>
                  <a:schemeClr val="accent4"/>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grpSp>
        <p:nvGrpSpPr>
          <p:cNvPr id="51" name="Google Shape;51;p9"/>
          <p:cNvGrpSpPr/>
          <p:nvPr/>
        </p:nvGrpSpPr>
        <p:grpSpPr>
          <a:xfrm>
            <a:off x="-218950" y="0"/>
            <a:ext cx="10433772" cy="5929257"/>
            <a:chOff x="-218950" y="0"/>
            <a:chExt cx="10433772" cy="5929257"/>
          </a:xfrm>
        </p:grpSpPr>
        <p:sp>
          <p:nvSpPr>
            <p:cNvPr id="52" name="Google Shape;52;p9"/>
            <p:cNvSpPr/>
            <p:nvPr/>
          </p:nvSpPr>
          <p:spPr>
            <a:xfrm>
              <a:off x="-218950" y="0"/>
              <a:ext cx="1418438" cy="3214892"/>
            </a:xfrm>
            <a:custGeom>
              <a:avLst/>
              <a:gdLst/>
              <a:ahLst/>
              <a:cxnLst/>
              <a:rect l="l" t="t" r="r" b="b"/>
              <a:pathLst>
                <a:path w="85102" h="173966" extrusionOk="0">
                  <a:moveTo>
                    <a:pt x="0" y="0"/>
                  </a:moveTo>
                  <a:lnTo>
                    <a:pt x="0" y="173951"/>
                  </a:lnTo>
                  <a:cubicBezTo>
                    <a:pt x="269" y="173961"/>
                    <a:pt x="534" y="173966"/>
                    <a:pt x="798" y="173966"/>
                  </a:cubicBezTo>
                  <a:cubicBezTo>
                    <a:pt x="14077" y="173966"/>
                    <a:pt x="20901" y="161907"/>
                    <a:pt x="25639" y="151271"/>
                  </a:cubicBezTo>
                  <a:cubicBezTo>
                    <a:pt x="31359" y="138254"/>
                    <a:pt x="26231" y="109558"/>
                    <a:pt x="40825" y="103838"/>
                  </a:cubicBezTo>
                  <a:cubicBezTo>
                    <a:pt x="62224" y="95555"/>
                    <a:pt x="51278" y="63605"/>
                    <a:pt x="57293" y="55617"/>
                  </a:cubicBezTo>
                  <a:cubicBezTo>
                    <a:pt x="61731" y="49799"/>
                    <a:pt x="71296" y="45362"/>
                    <a:pt x="78199" y="26231"/>
                  </a:cubicBezTo>
                  <a:cubicBezTo>
                    <a:pt x="85102" y="7100"/>
                    <a:pt x="77410" y="0"/>
                    <a:pt x="77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5779" y="3749478"/>
              <a:ext cx="2509043" cy="2179779"/>
            </a:xfrm>
            <a:custGeom>
              <a:avLst/>
              <a:gdLst/>
              <a:ahLst/>
              <a:cxnLst/>
              <a:rect l="l" t="t" r="r" b="b"/>
              <a:pathLst>
                <a:path w="58147" h="51304" extrusionOk="0">
                  <a:moveTo>
                    <a:pt x="29244" y="1"/>
                  </a:moveTo>
                  <a:cubicBezTo>
                    <a:pt x="26731" y="1"/>
                    <a:pt x="24181" y="437"/>
                    <a:pt x="21823" y="1019"/>
                  </a:cubicBezTo>
                  <a:cubicBezTo>
                    <a:pt x="18466" y="1858"/>
                    <a:pt x="15282" y="3218"/>
                    <a:pt x="12996" y="5042"/>
                  </a:cubicBezTo>
                  <a:cubicBezTo>
                    <a:pt x="8741" y="8399"/>
                    <a:pt x="8365" y="13146"/>
                    <a:pt x="7612" y="18095"/>
                  </a:cubicBezTo>
                  <a:cubicBezTo>
                    <a:pt x="7149" y="21105"/>
                    <a:pt x="6021" y="23449"/>
                    <a:pt x="4631" y="26112"/>
                  </a:cubicBezTo>
                  <a:cubicBezTo>
                    <a:pt x="3300" y="28601"/>
                    <a:pt x="2316" y="31293"/>
                    <a:pt x="1737" y="34071"/>
                  </a:cubicBezTo>
                  <a:cubicBezTo>
                    <a:pt x="0" y="42001"/>
                    <a:pt x="5876" y="49150"/>
                    <a:pt x="13459" y="50858"/>
                  </a:cubicBezTo>
                  <a:cubicBezTo>
                    <a:pt x="14826" y="51171"/>
                    <a:pt x="16212" y="51304"/>
                    <a:pt x="17604" y="51304"/>
                  </a:cubicBezTo>
                  <a:cubicBezTo>
                    <a:pt x="20453" y="51304"/>
                    <a:pt x="23326" y="50747"/>
                    <a:pt x="26107" y="50047"/>
                  </a:cubicBezTo>
                  <a:cubicBezTo>
                    <a:pt x="30737" y="48861"/>
                    <a:pt x="35224" y="47240"/>
                    <a:pt x="39883" y="46140"/>
                  </a:cubicBezTo>
                  <a:cubicBezTo>
                    <a:pt x="46164" y="44664"/>
                    <a:pt x="52560" y="43738"/>
                    <a:pt x="55889" y="37486"/>
                  </a:cubicBezTo>
                  <a:cubicBezTo>
                    <a:pt x="58146" y="33290"/>
                    <a:pt x="57972" y="28022"/>
                    <a:pt x="56178" y="23652"/>
                  </a:cubicBezTo>
                  <a:cubicBezTo>
                    <a:pt x="54470" y="19513"/>
                    <a:pt x="51200" y="16358"/>
                    <a:pt x="48219" y="13059"/>
                  </a:cubicBezTo>
                  <a:cubicBezTo>
                    <a:pt x="44659" y="9094"/>
                    <a:pt x="40954" y="3710"/>
                    <a:pt x="36034" y="1395"/>
                  </a:cubicBezTo>
                  <a:cubicBezTo>
                    <a:pt x="33931" y="385"/>
                    <a:pt x="31604" y="1"/>
                    <a:pt x="29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9"/>
          <p:cNvSpPr txBox="1">
            <a:spLocks noGrp="1"/>
          </p:cNvSpPr>
          <p:nvPr>
            <p:ph type="title"/>
          </p:nvPr>
        </p:nvSpPr>
        <p:spPr>
          <a:xfrm>
            <a:off x="1284025" y="2540092"/>
            <a:ext cx="3485100" cy="679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5200">
                <a:solidFill>
                  <a:schemeClr val="accent4"/>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 name="Google Shape;55;p9"/>
          <p:cNvSpPr txBox="1">
            <a:spLocks noGrp="1"/>
          </p:cNvSpPr>
          <p:nvPr>
            <p:ph type="subTitle" idx="1"/>
          </p:nvPr>
        </p:nvSpPr>
        <p:spPr>
          <a:xfrm>
            <a:off x="1284025" y="3217971"/>
            <a:ext cx="2994000" cy="67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solidFill>
                  <a:schemeClr val="accent5"/>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69"/>
        <p:cNvGrpSpPr/>
        <p:nvPr/>
      </p:nvGrpSpPr>
      <p:grpSpPr>
        <a:xfrm>
          <a:off x="0" y="0"/>
          <a:ext cx="0" cy="0"/>
          <a:chOff x="0" y="0"/>
          <a:chExt cx="0" cy="0"/>
        </a:xfrm>
      </p:grpSpPr>
      <p:grpSp>
        <p:nvGrpSpPr>
          <p:cNvPr id="70" name="Google Shape;70;p13"/>
          <p:cNvGrpSpPr/>
          <p:nvPr/>
        </p:nvGrpSpPr>
        <p:grpSpPr>
          <a:xfrm>
            <a:off x="-39" y="-1"/>
            <a:ext cx="1478189" cy="5143594"/>
            <a:chOff x="-39" y="-1"/>
            <a:chExt cx="1478189" cy="5143594"/>
          </a:xfrm>
        </p:grpSpPr>
        <p:sp>
          <p:nvSpPr>
            <p:cNvPr id="71" name="Google Shape;71;p13"/>
            <p:cNvSpPr/>
            <p:nvPr/>
          </p:nvSpPr>
          <p:spPr>
            <a:xfrm rot="5400000">
              <a:off x="-324001" y="3387368"/>
              <a:ext cx="2080219" cy="1432232"/>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flipH="1">
              <a:off x="-107770" y="107730"/>
              <a:ext cx="1693651" cy="1478189"/>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4_1">
    <p:spTree>
      <p:nvGrpSpPr>
        <p:cNvPr id="1" name="Shape 73"/>
        <p:cNvGrpSpPr/>
        <p:nvPr/>
      </p:nvGrpSpPr>
      <p:grpSpPr>
        <a:xfrm>
          <a:off x="0" y="0"/>
          <a:ext cx="0" cy="0"/>
          <a:chOff x="0" y="0"/>
          <a:chExt cx="0" cy="0"/>
        </a:xfrm>
      </p:grpSpPr>
      <p:grpSp>
        <p:nvGrpSpPr>
          <p:cNvPr id="74" name="Google Shape;74;p14"/>
          <p:cNvGrpSpPr/>
          <p:nvPr/>
        </p:nvGrpSpPr>
        <p:grpSpPr>
          <a:xfrm flipH="1">
            <a:off x="7665811" y="-1"/>
            <a:ext cx="1478189" cy="5143594"/>
            <a:chOff x="-39" y="-1"/>
            <a:chExt cx="1478189" cy="5143594"/>
          </a:xfrm>
        </p:grpSpPr>
        <p:sp>
          <p:nvSpPr>
            <p:cNvPr id="75" name="Google Shape;75;p14"/>
            <p:cNvSpPr/>
            <p:nvPr/>
          </p:nvSpPr>
          <p:spPr>
            <a:xfrm rot="5400000">
              <a:off x="-324001" y="3387368"/>
              <a:ext cx="2080219" cy="1432232"/>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5400000" flipH="1">
              <a:off x="-107770" y="107730"/>
              <a:ext cx="1693651" cy="1478189"/>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4_1_1">
    <p:spTree>
      <p:nvGrpSpPr>
        <p:cNvPr id="1" name="Shape 77"/>
        <p:cNvGrpSpPr/>
        <p:nvPr/>
      </p:nvGrpSpPr>
      <p:grpSpPr>
        <a:xfrm>
          <a:off x="0" y="0"/>
          <a:ext cx="0" cy="0"/>
          <a:chOff x="0" y="0"/>
          <a:chExt cx="0" cy="0"/>
        </a:xfrm>
      </p:grpSpPr>
      <p:grpSp>
        <p:nvGrpSpPr>
          <p:cNvPr id="78" name="Google Shape;78;p15"/>
          <p:cNvGrpSpPr/>
          <p:nvPr/>
        </p:nvGrpSpPr>
        <p:grpSpPr>
          <a:xfrm>
            <a:off x="-5841" y="-12102"/>
            <a:ext cx="9155957" cy="5161658"/>
            <a:chOff x="-11939" y="-385898"/>
            <a:chExt cx="9808203" cy="5529360"/>
          </a:xfrm>
        </p:grpSpPr>
        <p:sp>
          <p:nvSpPr>
            <p:cNvPr id="79" name="Google Shape;79;p15"/>
            <p:cNvSpPr/>
            <p:nvPr/>
          </p:nvSpPr>
          <p:spPr>
            <a:xfrm rot="5400000">
              <a:off x="-405533" y="3402610"/>
              <a:ext cx="2134446" cy="1347257"/>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rot="-5400000">
              <a:off x="8449762" y="-81433"/>
              <a:ext cx="1650968" cy="1042037"/>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14_1_1_1">
    <p:spTree>
      <p:nvGrpSpPr>
        <p:cNvPr id="1" name="Shape 81"/>
        <p:cNvGrpSpPr/>
        <p:nvPr/>
      </p:nvGrpSpPr>
      <p:grpSpPr>
        <a:xfrm>
          <a:off x="0" y="0"/>
          <a:ext cx="0" cy="0"/>
          <a:chOff x="0" y="0"/>
          <a:chExt cx="0" cy="0"/>
        </a:xfrm>
      </p:grpSpPr>
      <p:grpSp>
        <p:nvGrpSpPr>
          <p:cNvPr id="82" name="Google Shape;82;p16"/>
          <p:cNvGrpSpPr/>
          <p:nvPr/>
        </p:nvGrpSpPr>
        <p:grpSpPr>
          <a:xfrm>
            <a:off x="14" y="-2"/>
            <a:ext cx="9143950" cy="5143477"/>
            <a:chOff x="14" y="-2"/>
            <a:chExt cx="9143950" cy="5143477"/>
          </a:xfrm>
        </p:grpSpPr>
        <p:sp>
          <p:nvSpPr>
            <p:cNvPr id="83" name="Google Shape;83;p16"/>
            <p:cNvSpPr/>
            <p:nvPr/>
          </p:nvSpPr>
          <p:spPr>
            <a:xfrm rot="10800000">
              <a:off x="14" y="-2"/>
              <a:ext cx="1035412" cy="836101"/>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7471252" y="3792750"/>
              <a:ext cx="1672712" cy="1350725"/>
            </a:xfrm>
            <a:custGeom>
              <a:avLst/>
              <a:gdLst/>
              <a:ahLst/>
              <a:cxnLst/>
              <a:rect l="l" t="t" r="r" b="b"/>
              <a:pathLst>
                <a:path w="53690" h="43355" extrusionOk="0">
                  <a:moveTo>
                    <a:pt x="53689" y="1"/>
                  </a:moveTo>
                  <a:cubicBezTo>
                    <a:pt x="53185" y="1639"/>
                    <a:pt x="52219" y="3067"/>
                    <a:pt x="50875" y="4160"/>
                  </a:cubicBezTo>
                  <a:cubicBezTo>
                    <a:pt x="46002" y="8024"/>
                    <a:pt x="37474" y="4706"/>
                    <a:pt x="33357" y="9369"/>
                  </a:cubicBezTo>
                  <a:cubicBezTo>
                    <a:pt x="28946" y="14368"/>
                    <a:pt x="37012" y="28987"/>
                    <a:pt x="28358" y="35709"/>
                  </a:cubicBezTo>
                  <a:cubicBezTo>
                    <a:pt x="27342" y="36501"/>
                    <a:pt x="26247" y="36808"/>
                    <a:pt x="25095" y="36808"/>
                  </a:cubicBezTo>
                  <a:cubicBezTo>
                    <a:pt x="21126" y="36808"/>
                    <a:pt x="16482" y="33167"/>
                    <a:pt x="12078" y="33167"/>
                  </a:cubicBezTo>
                  <a:cubicBezTo>
                    <a:pt x="11520" y="33167"/>
                    <a:pt x="10967" y="33225"/>
                    <a:pt x="10419" y="33356"/>
                  </a:cubicBezTo>
                  <a:cubicBezTo>
                    <a:pt x="5672" y="34490"/>
                    <a:pt x="3950" y="40456"/>
                    <a:pt x="1" y="43355"/>
                  </a:cubicBezTo>
                  <a:lnTo>
                    <a:pt x="53689" y="43355"/>
                  </a:lnTo>
                  <a:lnTo>
                    <a:pt x="536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9225" y="445025"/>
            <a:ext cx="7865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3000"/>
              <a:buFont typeface="Neucha"/>
              <a:buNone/>
              <a:defRPr sz="3000" b="1">
                <a:solidFill>
                  <a:schemeClr val="accent5"/>
                </a:solidFill>
                <a:latin typeface="Neucha"/>
                <a:ea typeface="Neucha"/>
                <a:cs typeface="Neucha"/>
                <a:sym typeface="Neucha"/>
              </a:defRPr>
            </a:lvl1pPr>
            <a:lvl2pPr lvl="1">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2pPr>
            <a:lvl3pPr lvl="2">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3pPr>
            <a:lvl4pPr lvl="3">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4pPr>
            <a:lvl5pPr lvl="4">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5pPr>
            <a:lvl6pPr lvl="5">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6pPr>
            <a:lvl7pPr lvl="6">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7pPr>
            <a:lvl8pPr lvl="7">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8pPr>
            <a:lvl9pPr lvl="8">
              <a:spcBef>
                <a:spcPts val="0"/>
              </a:spcBef>
              <a:spcAft>
                <a:spcPts val="0"/>
              </a:spcAft>
              <a:buClr>
                <a:schemeClr val="accent5"/>
              </a:buClr>
              <a:buSzPts val="3000"/>
              <a:buFont typeface="Amatic SC"/>
              <a:buNone/>
              <a:defRPr sz="3000">
                <a:solidFill>
                  <a:schemeClr val="accent5"/>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639225" y="1533475"/>
            <a:ext cx="78657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1pPr>
            <a:lvl2pPr marL="914400" lvl="1"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2pPr>
            <a:lvl3pPr marL="1371600" lvl="2"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3pPr>
            <a:lvl4pPr marL="1828800" lvl="3"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4pPr>
            <a:lvl5pPr marL="2286000" lvl="4"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5pPr>
            <a:lvl6pPr marL="2743200" lvl="5"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6pPr>
            <a:lvl7pPr marL="3200400" lvl="6"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7pPr>
            <a:lvl8pPr marL="3657600" lvl="7"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8pPr>
            <a:lvl9pPr marL="4114800" lvl="8" indent="-317500">
              <a:lnSpc>
                <a:spcPct val="100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1" r:id="rId8"/>
    <p:sldLayoutId id="2147483662"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6"/>
        <p:cNvGrpSpPr/>
        <p:nvPr/>
      </p:nvGrpSpPr>
      <p:grpSpPr>
        <a:xfrm>
          <a:off x="0" y="0"/>
          <a:ext cx="0" cy="0"/>
          <a:chOff x="0" y="0"/>
          <a:chExt cx="0" cy="0"/>
        </a:xfrm>
      </p:grpSpPr>
      <p:sp>
        <p:nvSpPr>
          <p:cNvPr id="227" name="Google Shape;227;p34"/>
          <p:cNvSpPr txBox="1">
            <a:spLocks noGrp="1"/>
          </p:cNvSpPr>
          <p:nvPr>
            <p:ph type="ctrTitle" idx="4294967295"/>
          </p:nvPr>
        </p:nvSpPr>
        <p:spPr>
          <a:xfrm>
            <a:off x="479425" y="1984375"/>
            <a:ext cx="8664575" cy="10144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SOCIAL ADVOCACY AND COMMUNITY SERVICE </a:t>
            </a:r>
            <a:endParaRPr sz="3200" dirty="0"/>
          </a:p>
        </p:txBody>
      </p:sp>
      <p:sp>
        <p:nvSpPr>
          <p:cNvPr id="228" name="Google Shape;228;p34"/>
          <p:cNvSpPr txBox="1">
            <a:spLocks noGrp="1"/>
          </p:cNvSpPr>
          <p:nvPr>
            <p:ph type="subTitle" idx="4294967295"/>
          </p:nvPr>
        </p:nvSpPr>
        <p:spPr>
          <a:xfrm>
            <a:off x="0" y="2970213"/>
            <a:ext cx="5022850" cy="403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 </a:t>
            </a:r>
            <a:r>
              <a:rPr lang="en-US" sz="2000" b="1" dirty="0" smtClean="0"/>
              <a:t>       FINAL </a:t>
            </a:r>
            <a:r>
              <a:rPr lang="en-US" sz="2000" b="1" dirty="0"/>
              <a:t>PROJECT-PRESENTATION </a:t>
            </a:r>
            <a:endParaRPr sz="2000" b="1" dirty="0"/>
          </a:p>
        </p:txBody>
      </p:sp>
      <p:sp>
        <p:nvSpPr>
          <p:cNvPr id="378" name="Google Shape;378;p34"/>
          <p:cNvSpPr/>
          <p:nvPr/>
        </p:nvSpPr>
        <p:spPr>
          <a:xfrm>
            <a:off x="0" y="4020675"/>
            <a:ext cx="2582537" cy="1122737"/>
          </a:xfrm>
          <a:custGeom>
            <a:avLst/>
            <a:gdLst/>
            <a:ahLst/>
            <a:cxnLst/>
            <a:rect l="l" t="t" r="r" b="b"/>
            <a:pathLst>
              <a:path w="102127" h="53900" extrusionOk="0">
                <a:moveTo>
                  <a:pt x="168" y="1"/>
                </a:moveTo>
                <a:lnTo>
                  <a:pt x="0" y="53899"/>
                </a:lnTo>
                <a:lnTo>
                  <a:pt x="102126" y="53899"/>
                </a:lnTo>
                <a:cubicBezTo>
                  <a:pt x="100278" y="52849"/>
                  <a:pt x="97883" y="52051"/>
                  <a:pt x="94522" y="51589"/>
                </a:cubicBezTo>
                <a:cubicBezTo>
                  <a:pt x="86792" y="50496"/>
                  <a:pt x="83810" y="39490"/>
                  <a:pt x="79525" y="38314"/>
                </a:cubicBezTo>
                <a:cubicBezTo>
                  <a:pt x="78970" y="38160"/>
                  <a:pt x="78367" y="38096"/>
                  <a:pt x="77713" y="38096"/>
                </a:cubicBezTo>
                <a:cubicBezTo>
                  <a:pt x="74462" y="38096"/>
                  <a:pt x="69981" y="39683"/>
                  <a:pt x="64178" y="39683"/>
                </a:cubicBezTo>
                <a:cubicBezTo>
                  <a:pt x="62232" y="39683"/>
                  <a:pt x="60137" y="39505"/>
                  <a:pt x="57890" y="39028"/>
                </a:cubicBezTo>
                <a:cubicBezTo>
                  <a:pt x="47597" y="36843"/>
                  <a:pt x="45959" y="28945"/>
                  <a:pt x="43144" y="23862"/>
                </a:cubicBezTo>
                <a:cubicBezTo>
                  <a:pt x="41149" y="20260"/>
                  <a:pt x="38772" y="19367"/>
                  <a:pt x="35805" y="19367"/>
                </a:cubicBezTo>
                <a:cubicBezTo>
                  <a:pt x="32891" y="19367"/>
                  <a:pt x="29409" y="20229"/>
                  <a:pt x="25159" y="20229"/>
                </a:cubicBezTo>
                <a:cubicBezTo>
                  <a:pt x="22989" y="20229"/>
                  <a:pt x="20619" y="20004"/>
                  <a:pt x="18023" y="19325"/>
                </a:cubicBezTo>
                <a:cubicBezTo>
                  <a:pt x="5168" y="15964"/>
                  <a:pt x="1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4665519" y="3636818"/>
            <a:ext cx="4177146" cy="738664"/>
          </a:xfrm>
          <a:prstGeom prst="rect">
            <a:avLst/>
          </a:prstGeom>
          <a:solidFill>
            <a:srgbClr val="FDDEC7"/>
          </a:solidFill>
          <a:ln>
            <a:solidFill>
              <a:srgbClr val="FDDEC7"/>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smtClean="0"/>
              <a:t>Muhammad </a:t>
            </a:r>
            <a:r>
              <a:rPr lang="en-US" dirty="0"/>
              <a:t>Hassan Yousfani </a:t>
            </a:r>
            <a:r>
              <a:rPr lang="en-US" dirty="0" smtClean="0"/>
              <a:t>      20181-24866</a:t>
            </a:r>
            <a:endParaRPr lang="en-US" dirty="0"/>
          </a:p>
          <a:p>
            <a:endParaRPr lang="en-US" b="1" dirty="0" smtClean="0">
              <a:solidFill>
                <a:schemeClr val="accent5"/>
              </a:solidFill>
            </a:endParaRPr>
          </a:p>
          <a:p>
            <a:endParaRPr lang="en-US" b="1" dirty="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4664" y="301336"/>
            <a:ext cx="5590309" cy="584775"/>
          </a:xfrm>
          <a:prstGeom prst="rect">
            <a:avLst/>
          </a:prstGeom>
          <a:noFill/>
        </p:spPr>
        <p:txBody>
          <a:bodyPr wrap="square" rtlCol="0">
            <a:spAutoFit/>
          </a:bodyPr>
          <a:lstStyle/>
          <a:p>
            <a:r>
              <a:rPr lang="en-US" sz="3200" dirty="0" smtClean="0">
                <a:latin typeface="Roboto" panose="02000000000000000000" pitchFamily="2" charset="0"/>
                <a:ea typeface="Roboto" panose="02000000000000000000" pitchFamily="2" charset="0"/>
              </a:rPr>
              <a:t>Each Member Contribution</a:t>
            </a:r>
            <a:endParaRPr lang="en-US" sz="3200" dirty="0">
              <a:latin typeface="Roboto" panose="02000000000000000000" pitchFamily="2" charset="0"/>
              <a:ea typeface="Roboto" panose="02000000000000000000" pitchFamily="2" charset="0"/>
            </a:endParaRPr>
          </a:p>
        </p:txBody>
      </p:sp>
      <p:sp>
        <p:nvSpPr>
          <p:cNvPr id="3" name="TextBox 2"/>
          <p:cNvSpPr txBox="1"/>
          <p:nvPr/>
        </p:nvSpPr>
        <p:spPr>
          <a:xfrm>
            <a:off x="767406" y="764872"/>
            <a:ext cx="7626927" cy="4462760"/>
          </a:xfrm>
          <a:prstGeom prst="rect">
            <a:avLst/>
          </a:prstGeom>
          <a:noFill/>
        </p:spPr>
        <p:txBody>
          <a:bodyPr wrap="square" rtlCol="0">
            <a:spAutoFit/>
          </a:bodyPr>
          <a:lstStyle/>
          <a:p>
            <a:r>
              <a:rPr lang="en-US" sz="1600" b="1" dirty="0" smtClean="0">
                <a:latin typeface="Roboto" panose="02000000000000000000" pitchFamily="2" charset="0"/>
                <a:ea typeface="Roboto" panose="02000000000000000000" pitchFamily="2" charset="0"/>
              </a:rPr>
              <a:t>Zainab:</a:t>
            </a:r>
          </a:p>
          <a:p>
            <a:r>
              <a:rPr lang="en-US" sz="1600" dirty="0" smtClean="0">
                <a:latin typeface="Roboto" panose="02000000000000000000" pitchFamily="2" charset="0"/>
                <a:ea typeface="Roboto" panose="02000000000000000000" pitchFamily="2" charset="0"/>
              </a:rPr>
              <a:t>Found the individual</a:t>
            </a:r>
          </a:p>
          <a:p>
            <a:r>
              <a:rPr lang="en-US" sz="1600" dirty="0" smtClean="0">
                <a:latin typeface="Roboto" panose="02000000000000000000" pitchFamily="2" charset="0"/>
                <a:ea typeface="Roboto" panose="02000000000000000000" pitchFamily="2" charset="0"/>
              </a:rPr>
              <a:t>Did first interview</a:t>
            </a:r>
          </a:p>
          <a:p>
            <a:r>
              <a:rPr lang="en-US" sz="1600" dirty="0" smtClean="0">
                <a:latin typeface="Roboto" panose="02000000000000000000" pitchFamily="2" charset="0"/>
                <a:ea typeface="Roboto" panose="02000000000000000000" pitchFamily="2" charset="0"/>
              </a:rPr>
              <a:t>Monitor the whole project</a:t>
            </a:r>
          </a:p>
          <a:p>
            <a:r>
              <a:rPr lang="en-US" sz="1600" dirty="0" smtClean="0">
                <a:latin typeface="Roboto" panose="02000000000000000000" pitchFamily="2" charset="0"/>
                <a:ea typeface="Roboto" panose="02000000000000000000" pitchFamily="2" charset="0"/>
              </a:rPr>
              <a:t>Helped in collecting 73K donations</a:t>
            </a:r>
          </a:p>
          <a:p>
            <a:endParaRPr lang="en-US" sz="1600" b="1" dirty="0">
              <a:latin typeface="Roboto" panose="02000000000000000000" pitchFamily="2" charset="0"/>
              <a:ea typeface="Roboto" panose="02000000000000000000" pitchFamily="2" charset="0"/>
            </a:endParaRPr>
          </a:p>
          <a:p>
            <a:r>
              <a:rPr lang="en-US" sz="1600" b="1" dirty="0" smtClean="0">
                <a:latin typeface="Roboto" panose="02000000000000000000" pitchFamily="2" charset="0"/>
                <a:ea typeface="Roboto" panose="02000000000000000000" pitchFamily="2" charset="0"/>
              </a:rPr>
              <a:t>Hassan:</a:t>
            </a:r>
          </a:p>
          <a:p>
            <a:r>
              <a:rPr lang="en-US" sz="1600" dirty="0" smtClean="0">
                <a:latin typeface="Roboto" panose="02000000000000000000" pitchFamily="2" charset="0"/>
                <a:ea typeface="Roboto" panose="02000000000000000000" pitchFamily="2" charset="0"/>
              </a:rPr>
              <a:t>Daily direct connection with the individual</a:t>
            </a:r>
          </a:p>
          <a:p>
            <a:r>
              <a:rPr lang="en-US" sz="1600" dirty="0" smtClean="0">
                <a:latin typeface="Roboto" panose="02000000000000000000" pitchFamily="2" charset="0"/>
                <a:ea typeface="Roboto" panose="02000000000000000000" pitchFamily="2" charset="0"/>
              </a:rPr>
              <a:t>Shop hunting</a:t>
            </a:r>
          </a:p>
          <a:p>
            <a:r>
              <a:rPr lang="en-US" sz="1600" dirty="0" smtClean="0">
                <a:latin typeface="Roboto" panose="02000000000000000000" pitchFamily="2" charset="0"/>
                <a:ea typeface="Roboto" panose="02000000000000000000" pitchFamily="2" charset="0"/>
              </a:rPr>
              <a:t>Purchasing of products</a:t>
            </a:r>
          </a:p>
          <a:p>
            <a:r>
              <a:rPr lang="en-US" sz="1600" dirty="0" smtClean="0">
                <a:latin typeface="Roboto" panose="02000000000000000000" pitchFamily="2" charset="0"/>
                <a:ea typeface="Roboto" panose="02000000000000000000" pitchFamily="2" charset="0"/>
              </a:rPr>
              <a:t>Financial check and balance</a:t>
            </a:r>
          </a:p>
          <a:p>
            <a:r>
              <a:rPr lang="en-US" sz="1600" dirty="0" smtClean="0">
                <a:latin typeface="Roboto" panose="02000000000000000000" pitchFamily="2" charset="0"/>
                <a:ea typeface="Roboto" panose="02000000000000000000" pitchFamily="2" charset="0"/>
              </a:rPr>
              <a:t>Setting the whole shop</a:t>
            </a:r>
          </a:p>
          <a:p>
            <a:r>
              <a:rPr lang="en-US" sz="1600" dirty="0" smtClean="0">
                <a:latin typeface="Roboto" panose="02000000000000000000" pitchFamily="2" charset="0"/>
                <a:ea typeface="Roboto" panose="02000000000000000000" pitchFamily="2" charset="0"/>
              </a:rPr>
              <a:t>Training the individual</a:t>
            </a:r>
          </a:p>
          <a:p>
            <a:r>
              <a:rPr lang="en-US" sz="1600" dirty="0" smtClean="0">
                <a:latin typeface="Roboto" panose="02000000000000000000" pitchFamily="2" charset="0"/>
                <a:ea typeface="Roboto" panose="02000000000000000000" pitchFamily="2" charset="0"/>
              </a:rPr>
              <a:t>Helped in collecting 35K donation</a:t>
            </a:r>
          </a:p>
          <a:p>
            <a:endParaRPr lang="en-US" sz="1600" dirty="0" smtClean="0">
              <a:latin typeface="Roboto" panose="02000000000000000000" pitchFamily="2" charset="0"/>
              <a:ea typeface="Roboto" panose="02000000000000000000" pitchFamily="2" charset="0"/>
            </a:endParaRPr>
          </a:p>
          <a:p>
            <a:r>
              <a:rPr lang="en-US" sz="1600" b="1" dirty="0" err="1" smtClean="0">
                <a:latin typeface="Roboto" panose="02000000000000000000" pitchFamily="2" charset="0"/>
                <a:ea typeface="Roboto" panose="02000000000000000000" pitchFamily="2" charset="0"/>
              </a:rPr>
              <a:t>Simran</a:t>
            </a:r>
            <a:r>
              <a:rPr lang="en-US" sz="1600" b="1" dirty="0" smtClean="0">
                <a:latin typeface="Roboto" panose="02000000000000000000" pitchFamily="2" charset="0"/>
                <a:ea typeface="Roboto" panose="02000000000000000000" pitchFamily="2" charset="0"/>
              </a:rPr>
              <a:t>:</a:t>
            </a:r>
          </a:p>
          <a:p>
            <a:r>
              <a:rPr lang="en-US" sz="1600" dirty="0" smtClean="0">
                <a:latin typeface="Roboto" panose="02000000000000000000" pitchFamily="2" charset="0"/>
                <a:ea typeface="Roboto" panose="02000000000000000000" pitchFamily="2" charset="0"/>
              </a:rPr>
              <a:t>Helped in collecting 10k donation</a:t>
            </a:r>
          </a:p>
          <a:p>
            <a:endParaRPr lang="en-US" dirty="0"/>
          </a:p>
        </p:txBody>
      </p:sp>
    </p:spTree>
    <p:extLst>
      <p:ext uri="{BB962C8B-B14F-4D97-AF65-F5344CB8AC3E}">
        <p14:creationId xmlns:p14="http://schemas.microsoft.com/office/powerpoint/2010/main" val="351633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8"/>
          <p:cNvSpPr txBox="1">
            <a:spLocks noGrp="1"/>
          </p:cNvSpPr>
          <p:nvPr>
            <p:ph type="subTitle" idx="4294967295"/>
          </p:nvPr>
        </p:nvSpPr>
        <p:spPr>
          <a:xfrm>
            <a:off x="0" y="1223963"/>
            <a:ext cx="8001000" cy="3186112"/>
          </a:xfrm>
          <a:prstGeom prst="rect">
            <a:avLst/>
          </a:prstGeom>
        </p:spPr>
        <p:txBody>
          <a:bodyPr spcFirstLastPara="1" wrap="square" lIns="91425" tIns="91425" rIns="91425" bIns="91425" anchor="t" anchorCtr="0">
            <a:noAutofit/>
          </a:bodyPr>
          <a:lstStyle/>
          <a:p>
            <a:pPr marL="139700" indent="0">
              <a:buNone/>
            </a:pPr>
            <a:r>
              <a:rPr lang="en-US" sz="1400" dirty="0"/>
              <a:t/>
            </a:r>
            <a:br>
              <a:rPr lang="en-US" sz="1400" dirty="0"/>
            </a:br>
            <a:endParaRPr lang="en-US" sz="1400" dirty="0"/>
          </a:p>
        </p:txBody>
      </p:sp>
      <p:sp>
        <p:nvSpPr>
          <p:cNvPr id="560" name="Google Shape;560;p38"/>
          <p:cNvSpPr txBox="1">
            <a:spLocks noGrp="1"/>
          </p:cNvSpPr>
          <p:nvPr>
            <p:ph type="title" idx="4294967295"/>
          </p:nvPr>
        </p:nvSpPr>
        <p:spPr>
          <a:xfrm>
            <a:off x="0" y="1147763"/>
            <a:ext cx="3549650" cy="76200"/>
          </a:xfrm>
          <a:prstGeom prst="rect">
            <a:avLst/>
          </a:prstGeom>
        </p:spPr>
        <p:txBody>
          <a:bodyPr spcFirstLastPara="1" wrap="square" lIns="91425" tIns="91425" rIns="91425" bIns="91425" anchor="ctr" anchorCtr="0">
            <a:noAutofit/>
          </a:bodyPr>
          <a:lstStyle/>
          <a:p>
            <a:r>
              <a:rPr lang="en" sz="3200" dirty="0"/>
              <a:t/>
            </a:r>
            <a:br>
              <a:rPr lang="en" sz="3200" dirty="0"/>
            </a:br>
            <a:endParaRPr sz="3200" dirty="0"/>
          </a:p>
        </p:txBody>
      </p:sp>
      <p:sp>
        <p:nvSpPr>
          <p:cNvPr id="3" name="TextBox 2"/>
          <p:cNvSpPr txBox="1"/>
          <p:nvPr/>
        </p:nvSpPr>
        <p:spPr>
          <a:xfrm>
            <a:off x="691376" y="89210"/>
            <a:ext cx="6478858" cy="584775"/>
          </a:xfrm>
          <a:prstGeom prst="rect">
            <a:avLst/>
          </a:prstGeom>
          <a:noFill/>
        </p:spPr>
        <p:txBody>
          <a:bodyPr wrap="square" rtlCol="0">
            <a:spAutoFit/>
          </a:bodyPr>
          <a:lstStyle/>
          <a:p>
            <a:pPr algn="ctr"/>
            <a:r>
              <a:rPr lang="en-US" sz="3200" dirty="0" smtClean="0">
                <a:latin typeface="Roboto" panose="02000000000000000000" pitchFamily="2" charset="0"/>
                <a:ea typeface="Roboto" panose="02000000000000000000" pitchFamily="2" charset="0"/>
              </a:rPr>
              <a:t>Financial details of the business</a:t>
            </a:r>
            <a:endParaRPr lang="en-US" sz="3200" dirty="0">
              <a:latin typeface="Roboto" panose="02000000000000000000" pitchFamily="2" charset="0"/>
              <a:ea typeface="Roboto" panose="02000000000000000000" pitchFamily="2" charset="0"/>
            </a:endParaRPr>
          </a:p>
        </p:txBody>
      </p:sp>
      <p:sp>
        <p:nvSpPr>
          <p:cNvPr id="4" name="TextBox 3"/>
          <p:cNvSpPr txBox="1"/>
          <p:nvPr/>
        </p:nvSpPr>
        <p:spPr>
          <a:xfrm>
            <a:off x="122663" y="869795"/>
            <a:ext cx="7538225" cy="307777"/>
          </a:xfrm>
          <a:prstGeom prst="rect">
            <a:avLst/>
          </a:prstGeom>
          <a:noFill/>
        </p:spPr>
        <p:txBody>
          <a:bodyPr wrap="square" rtlCol="0">
            <a:spAutoFit/>
          </a:bodyPr>
          <a:lstStyle/>
          <a:p>
            <a:r>
              <a:rPr lang="en-US" dirty="0"/>
              <a:t> </a:t>
            </a:r>
            <a:r>
              <a:rPr lang="en-US" dirty="0" smtClean="0"/>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4778109"/>
              </p:ext>
            </p:extLst>
          </p:nvPr>
        </p:nvGraphicFramePr>
        <p:xfrm>
          <a:off x="390294" y="673985"/>
          <a:ext cx="7114477" cy="4346086"/>
        </p:xfrm>
        <a:graphic>
          <a:graphicData uri="http://schemas.openxmlformats.org/drawingml/2006/table">
            <a:tbl>
              <a:tblPr>
                <a:tableStyleId>{D996944C-F18C-4886-A745-9EB0A529B35A}</a:tableStyleId>
              </a:tblPr>
              <a:tblGrid>
                <a:gridCol w="1787467">
                  <a:extLst>
                    <a:ext uri="{9D8B030D-6E8A-4147-A177-3AD203B41FA5}">
                      <a16:colId xmlns:a16="http://schemas.microsoft.com/office/drawing/2014/main" val="20000"/>
                    </a:ext>
                  </a:extLst>
                </a:gridCol>
                <a:gridCol w="2141422">
                  <a:extLst>
                    <a:ext uri="{9D8B030D-6E8A-4147-A177-3AD203B41FA5}">
                      <a16:colId xmlns:a16="http://schemas.microsoft.com/office/drawing/2014/main" val="20001"/>
                    </a:ext>
                  </a:extLst>
                </a:gridCol>
                <a:gridCol w="1875956">
                  <a:extLst>
                    <a:ext uri="{9D8B030D-6E8A-4147-A177-3AD203B41FA5}">
                      <a16:colId xmlns:a16="http://schemas.microsoft.com/office/drawing/2014/main" val="20002"/>
                    </a:ext>
                  </a:extLst>
                </a:gridCol>
                <a:gridCol w="1309632">
                  <a:extLst>
                    <a:ext uri="{9D8B030D-6E8A-4147-A177-3AD203B41FA5}">
                      <a16:colId xmlns:a16="http://schemas.microsoft.com/office/drawing/2014/main" val="20003"/>
                    </a:ext>
                  </a:extLst>
                </a:gridCol>
              </a:tblGrid>
              <a:tr h="205654">
                <a:tc gridSpan="4">
                  <a:txBody>
                    <a:bodyPr/>
                    <a:lstStyle/>
                    <a:p>
                      <a:pPr algn="ctr" fontAlgn="b"/>
                      <a:r>
                        <a:rPr lang="en-US" sz="1600" u="none" strike="noStrike" dirty="0" smtClean="0">
                          <a:effectLst/>
                          <a:latin typeface="Roboto" panose="02000000000000000000" pitchFamily="2" charset="0"/>
                          <a:ea typeface="Roboto" panose="02000000000000000000" pitchFamily="2" charset="0"/>
                        </a:rPr>
                        <a:t>Product details</a:t>
                      </a:r>
                      <a:endParaRPr lang="en-US" sz="16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5654">
                <a:tc>
                  <a:txBody>
                    <a:bodyPr/>
                    <a:lstStyle/>
                    <a:p>
                      <a:pPr algn="l" fontAlgn="b"/>
                      <a:r>
                        <a:rPr lang="en-US" sz="1200" u="none" strike="noStrike" dirty="0">
                          <a:effectLst/>
                          <a:latin typeface="Roboto" panose="02000000000000000000" pitchFamily="2" charset="0"/>
                          <a:ea typeface="Roboto" panose="02000000000000000000" pitchFamily="2" charset="0"/>
                        </a:rPr>
                        <a:t>Category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Pieces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Remarks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Total Cost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1"/>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USB</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11</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Packet</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8075</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2"/>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Handsfrees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208</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Open &amp; Packet</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23930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3"/>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Chargers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44</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Packet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6695</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4"/>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Dock/ Shu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18</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Open</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4380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5"/>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Batteries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22</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10350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6"/>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Car Charger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2</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Open</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220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7"/>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Glass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375</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8075</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8"/>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Covers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23</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1860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09"/>
                  </a:ext>
                </a:extLst>
              </a:tr>
              <a:tr h="363478">
                <a:tc>
                  <a:txBody>
                    <a:bodyPr/>
                    <a:lstStyle/>
                    <a:p>
                      <a:pPr algn="l" fontAlgn="b"/>
                      <a:r>
                        <a:rPr lang="en-US" sz="1200" u="none" strike="noStrike">
                          <a:effectLst/>
                          <a:latin typeface="Roboto" panose="02000000000000000000" pitchFamily="2" charset="0"/>
                          <a:ea typeface="Roboto" panose="02000000000000000000" pitchFamily="2" charset="0"/>
                        </a:rPr>
                        <a:t>Glass Screening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1</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Bottle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130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0"/>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OTG</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5</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Open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75</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1"/>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OTG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1</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 of 20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200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2"/>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Card reader</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1</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 of 20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180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3"/>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Speakers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5</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2590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4"/>
                  </a:ext>
                </a:extLst>
              </a:tr>
              <a:tr h="203696">
                <a:tc>
                  <a:txBody>
                    <a:bodyPr/>
                    <a:lstStyle/>
                    <a:p>
                      <a:pPr algn="l" fontAlgn="b"/>
                      <a:r>
                        <a:rPr lang="en-US" sz="1200" u="none" strike="noStrike">
                          <a:effectLst/>
                          <a:latin typeface="Roboto" panose="02000000000000000000" pitchFamily="2" charset="0"/>
                          <a:ea typeface="Roboto" panose="02000000000000000000" pitchFamily="2" charset="0"/>
                        </a:rPr>
                        <a:t>Bluetooth</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11</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Pack</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5170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5"/>
                  </a:ext>
                </a:extLst>
              </a:tr>
              <a:tr h="195861">
                <a:tc>
                  <a:txBody>
                    <a:bodyPr/>
                    <a:lstStyle/>
                    <a:p>
                      <a:pPr algn="l" fontAlgn="b"/>
                      <a:r>
                        <a:rPr lang="en-US" sz="1200" u="none" strike="noStrike">
                          <a:effectLst/>
                          <a:latin typeface="Roboto" panose="02000000000000000000" pitchFamily="2" charset="0"/>
                          <a:ea typeface="Roboto" panose="02000000000000000000" pitchFamily="2" charset="0"/>
                        </a:rPr>
                        <a:t>Neck band</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3</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1820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6"/>
                  </a:ext>
                </a:extLst>
              </a:tr>
              <a:tr h="363478">
                <a:tc>
                  <a:txBody>
                    <a:bodyPr/>
                    <a:lstStyle/>
                    <a:p>
                      <a:pPr algn="l" fontAlgn="b"/>
                      <a:r>
                        <a:rPr lang="en-US" sz="1200" u="none" strike="noStrike">
                          <a:effectLst/>
                          <a:latin typeface="Roboto" panose="02000000000000000000" pitchFamily="2" charset="0"/>
                          <a:ea typeface="Roboto" panose="02000000000000000000" pitchFamily="2" charset="0"/>
                        </a:rPr>
                        <a:t>Cables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107</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Open and Packet</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8725</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7"/>
                  </a:ext>
                </a:extLst>
              </a:tr>
              <a:tr h="205654">
                <a:tc>
                  <a:txBody>
                    <a:bodyPr/>
                    <a:lstStyle/>
                    <a:p>
                      <a:pPr algn="l" fontAlgn="b"/>
                      <a:r>
                        <a:rPr lang="en-US" sz="1200" u="none" strike="noStrike">
                          <a:effectLst/>
                          <a:latin typeface="Roboto" panose="02000000000000000000" pitchFamily="2" charset="0"/>
                          <a:ea typeface="Roboto" panose="02000000000000000000" pitchFamily="2" charset="0"/>
                        </a:rPr>
                        <a:t>Powerbank</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a:effectLst/>
                          <a:latin typeface="Roboto" panose="02000000000000000000" pitchFamily="2" charset="0"/>
                          <a:ea typeface="Roboto" panose="02000000000000000000" pitchFamily="2" charset="0"/>
                        </a:rPr>
                        <a:t>4</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Packs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4250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8"/>
                  </a:ext>
                </a:extLst>
              </a:tr>
              <a:tr h="205654">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439" marR="8439" marT="8439"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86725</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439" marR="8439" marT="8439" marB="0" anchor="b"/>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9521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76781304"/>
              </p:ext>
            </p:extLst>
          </p:nvPr>
        </p:nvGraphicFramePr>
        <p:xfrm>
          <a:off x="814040" y="379139"/>
          <a:ext cx="6623823" cy="4192307"/>
        </p:xfrm>
        <a:graphic>
          <a:graphicData uri="http://schemas.openxmlformats.org/drawingml/2006/table">
            <a:tbl>
              <a:tblPr>
                <a:tableStyleId>{D996944C-F18C-4886-A745-9EB0A529B35A}</a:tableStyleId>
              </a:tblPr>
              <a:tblGrid>
                <a:gridCol w="2039653">
                  <a:extLst>
                    <a:ext uri="{9D8B030D-6E8A-4147-A177-3AD203B41FA5}">
                      <a16:colId xmlns:a16="http://schemas.microsoft.com/office/drawing/2014/main" val="20000"/>
                    </a:ext>
                  </a:extLst>
                </a:gridCol>
                <a:gridCol w="2443545">
                  <a:extLst>
                    <a:ext uri="{9D8B030D-6E8A-4147-A177-3AD203B41FA5}">
                      <a16:colId xmlns:a16="http://schemas.microsoft.com/office/drawing/2014/main" val="20001"/>
                    </a:ext>
                  </a:extLst>
                </a:gridCol>
                <a:gridCol w="2140625">
                  <a:extLst>
                    <a:ext uri="{9D8B030D-6E8A-4147-A177-3AD203B41FA5}">
                      <a16:colId xmlns:a16="http://schemas.microsoft.com/office/drawing/2014/main" val="20002"/>
                    </a:ext>
                  </a:extLst>
                </a:gridCol>
              </a:tblGrid>
              <a:tr h="208321">
                <a:tc gridSpan="3">
                  <a:txBody>
                    <a:bodyPr/>
                    <a:lstStyle/>
                    <a:p>
                      <a:pPr algn="ctr" fontAlgn="b"/>
                      <a:r>
                        <a:rPr lang="en-US" sz="1600" u="none" strike="noStrike" dirty="0">
                          <a:effectLst/>
                          <a:latin typeface="Roboto" panose="02000000000000000000" pitchFamily="2" charset="0"/>
                          <a:ea typeface="Roboto" panose="02000000000000000000" pitchFamily="2" charset="0"/>
                        </a:rPr>
                        <a:t>Shop details</a:t>
                      </a:r>
                      <a:endParaRPr lang="en-US" sz="16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4296">
                <a:tc>
                  <a:txBody>
                    <a:bodyPr/>
                    <a:lstStyle/>
                    <a:p>
                      <a:pPr algn="l" fontAlgn="b"/>
                      <a:r>
                        <a:rPr lang="en-US" sz="1200" u="none" strike="noStrike" dirty="0" err="1">
                          <a:effectLst/>
                          <a:latin typeface="Roboto" panose="02000000000000000000" pitchFamily="2" charset="0"/>
                          <a:ea typeface="Roboto" panose="02000000000000000000" pitchFamily="2" charset="0"/>
                        </a:rPr>
                        <a:t>Buidget</a:t>
                      </a:r>
                      <a:r>
                        <a:rPr lang="en-US" sz="1200" u="none" strike="noStrike" dirty="0">
                          <a:effectLst/>
                          <a:latin typeface="Roboto" panose="02000000000000000000" pitchFamily="2" charset="0"/>
                          <a:ea typeface="Roboto" panose="02000000000000000000" pitchFamily="2" charset="0"/>
                        </a:rPr>
                        <a:t> received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a:effectLst/>
                          <a:latin typeface="Roboto" panose="02000000000000000000" pitchFamily="2" charset="0"/>
                          <a:ea typeface="Roboto" panose="02000000000000000000" pitchFamily="2" charset="0"/>
                        </a:rPr>
                        <a:t>118,000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1"/>
                  </a:ext>
                </a:extLst>
              </a:tr>
              <a:tr h="198400">
                <a:tc>
                  <a:txBody>
                    <a:bodyPr/>
                    <a:lstStyle/>
                    <a:p>
                      <a:pPr algn="l" fontAlgn="b"/>
                      <a:r>
                        <a:rPr lang="en-US" sz="1200" u="none" strike="noStrike" dirty="0">
                          <a:effectLst/>
                          <a:latin typeface="Roboto" panose="02000000000000000000" pitchFamily="2" charset="0"/>
                          <a:ea typeface="Roboto" panose="02000000000000000000" pitchFamily="2" charset="0"/>
                        </a:rPr>
                        <a:t>Rent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a:effectLst/>
                          <a:latin typeface="Roboto" panose="02000000000000000000" pitchFamily="2" charset="0"/>
                          <a:ea typeface="Roboto" panose="02000000000000000000" pitchFamily="2" charset="0"/>
                        </a:rPr>
                        <a:t>9000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2"/>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Agent</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a:effectLst/>
                          <a:latin typeface="Roboto" panose="02000000000000000000" pitchFamily="2" charset="0"/>
                          <a:ea typeface="Roboto" panose="02000000000000000000" pitchFamily="2" charset="0"/>
                        </a:rPr>
                        <a:t>9000</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3"/>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Expenses: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4"/>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Fan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3900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5"/>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2 Chairs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2700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6"/>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2 Savor Bulb</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350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7"/>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Carpenter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550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8"/>
                  </a:ext>
                </a:extLst>
              </a:tr>
              <a:tr h="364296">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Carpet And dastar</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520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09"/>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Racks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2500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0"/>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28,520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1"/>
                  </a:ext>
                </a:extLst>
              </a:tr>
              <a:tr h="208321">
                <a:tc>
                  <a:txBody>
                    <a:bodyPr/>
                    <a:lstStyle/>
                    <a:p>
                      <a:pPr algn="l" fontAlgn="b"/>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2"/>
                  </a:ext>
                </a:extLst>
              </a:tr>
              <a:tr h="364296">
                <a:tc>
                  <a:txBody>
                    <a:bodyPr/>
                    <a:lstStyle/>
                    <a:p>
                      <a:pPr algn="l" fontAlgn="b"/>
                      <a:r>
                        <a:rPr lang="en-US" sz="1200" u="none" strike="noStrike">
                          <a:effectLst/>
                          <a:latin typeface="Roboto" panose="02000000000000000000" pitchFamily="2" charset="0"/>
                          <a:ea typeface="Roboto" panose="02000000000000000000" pitchFamily="2" charset="0"/>
                        </a:rPr>
                        <a:t>Expense excluded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dirty="0">
                          <a:effectLst/>
                          <a:latin typeface="Roboto" panose="02000000000000000000" pitchFamily="2" charset="0"/>
                          <a:ea typeface="Roboto" panose="02000000000000000000" pitchFamily="2" charset="0"/>
                        </a:rPr>
                        <a:t> </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3"/>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Maintainance</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1300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4"/>
                  </a:ext>
                </a:extLst>
              </a:tr>
              <a:tr h="198400">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Inner Glasss</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2800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5"/>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Statinoary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500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6"/>
                  </a:ext>
                </a:extLst>
              </a:tr>
              <a:tr h="208321">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l" fontAlgn="b"/>
                      <a:r>
                        <a:rPr lang="en-US" sz="1200" u="none" strike="noStrike">
                          <a:effectLst/>
                          <a:latin typeface="Roboto" panose="02000000000000000000" pitchFamily="2" charset="0"/>
                          <a:ea typeface="Roboto" panose="02000000000000000000" pitchFamily="2" charset="0"/>
                        </a:rPr>
                        <a:t> </a:t>
                      </a:r>
                      <a:endParaRPr lang="en-US" sz="1200" b="0" i="0" u="none" strike="noStrike">
                        <a:solidFill>
                          <a:srgbClr val="000000"/>
                        </a:solidFill>
                        <a:effectLst/>
                        <a:latin typeface="Roboto" panose="02000000000000000000" pitchFamily="2" charset="0"/>
                        <a:ea typeface="Roboto" panose="02000000000000000000" pitchFamily="2" charset="0"/>
                      </a:endParaRPr>
                    </a:p>
                  </a:txBody>
                  <a:tcPr marL="8532" marR="8532" marT="8532" marB="0" anchor="b"/>
                </a:tc>
                <a:tc>
                  <a:txBody>
                    <a:bodyPr/>
                    <a:lstStyle/>
                    <a:p>
                      <a:pPr algn="ctr" fontAlgn="b"/>
                      <a:r>
                        <a:rPr lang="en-US" sz="1200" u="none" strike="noStrike" dirty="0">
                          <a:effectLst/>
                          <a:latin typeface="Roboto" panose="02000000000000000000" pitchFamily="2" charset="0"/>
                          <a:ea typeface="Roboto" panose="02000000000000000000" pitchFamily="2" charset="0"/>
                        </a:rPr>
                        <a:t>4600</a:t>
                      </a:r>
                      <a:endParaRPr lang="en-US" sz="1200" b="0" i="0" u="none" strike="noStrike" dirty="0">
                        <a:solidFill>
                          <a:srgbClr val="000000"/>
                        </a:solidFill>
                        <a:effectLst/>
                        <a:latin typeface="Roboto" panose="02000000000000000000" pitchFamily="2" charset="0"/>
                        <a:ea typeface="Roboto" panose="02000000000000000000" pitchFamily="2" charset="0"/>
                      </a:endParaRPr>
                    </a:p>
                  </a:txBody>
                  <a:tcPr marL="8532" marR="8532" marT="8532" marB="0" anchor="b"/>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91380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446049"/>
            <a:ext cx="6096000" cy="584775"/>
          </a:xfrm>
          <a:prstGeom prst="rect">
            <a:avLst/>
          </a:prstGeom>
          <a:noFill/>
        </p:spPr>
        <p:txBody>
          <a:bodyPr wrap="square" rtlCol="0">
            <a:spAutoFit/>
          </a:bodyPr>
          <a:lstStyle/>
          <a:p>
            <a:pPr algn="ctr"/>
            <a:r>
              <a:rPr lang="en-US" sz="3200" b="1" dirty="0" smtClean="0">
                <a:latin typeface="Roboto" panose="02000000000000000000" pitchFamily="2" charset="0"/>
                <a:ea typeface="Roboto" panose="02000000000000000000" pitchFamily="2" charset="0"/>
              </a:rPr>
              <a:t>STORE LOCATION</a:t>
            </a:r>
            <a:endParaRPr lang="en-US" sz="3200" b="1" dirty="0">
              <a:latin typeface="Roboto" panose="02000000000000000000" pitchFamily="2" charset="0"/>
              <a:ea typeface="Roboto" panose="02000000000000000000" pitchFamily="2" charset="0"/>
            </a:endParaRPr>
          </a:p>
        </p:txBody>
      </p:sp>
      <p:pic>
        <p:nvPicPr>
          <p:cNvPr id="3" name="WhatsApp Video 2021-08-31 at 11.36.34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212850"/>
            <a:ext cx="6096000" cy="3352800"/>
          </a:xfrm>
          <a:prstGeom prst="rect">
            <a:avLst/>
          </a:prstGeom>
        </p:spPr>
      </p:pic>
    </p:spTree>
    <p:extLst>
      <p:ext uri="{BB962C8B-B14F-4D97-AF65-F5344CB8AC3E}">
        <p14:creationId xmlns:p14="http://schemas.microsoft.com/office/powerpoint/2010/main" val="23615878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2F3CC7-C5D5-4EDB-B935-306D67F1E881}"/>
              </a:ext>
            </a:extLst>
          </p:cNvPr>
          <p:cNvSpPr txBox="1"/>
          <p:nvPr/>
        </p:nvSpPr>
        <p:spPr>
          <a:xfrm>
            <a:off x="348960" y="219076"/>
            <a:ext cx="8121939" cy="584775"/>
          </a:xfrm>
          <a:prstGeom prst="rect">
            <a:avLst/>
          </a:prstGeom>
          <a:noFill/>
        </p:spPr>
        <p:txBody>
          <a:bodyPr wrap="square" rtlCol="0">
            <a:spAutoFit/>
          </a:bodyPr>
          <a:lstStyle/>
          <a:p>
            <a:pPr algn="ctr"/>
            <a:r>
              <a:rPr lang="en-US" sz="1600" b="1" dirty="0" smtClean="0">
                <a:solidFill>
                  <a:schemeClr val="accent4"/>
                </a:solidFill>
                <a:latin typeface="Neucha"/>
              </a:rPr>
              <a:t> </a:t>
            </a:r>
            <a:r>
              <a:rPr lang="en-US" sz="3200" b="1" dirty="0" smtClean="0">
                <a:solidFill>
                  <a:schemeClr val="tx1"/>
                </a:solidFill>
                <a:latin typeface="Roboto" panose="02000000000000000000" pitchFamily="2" charset="0"/>
                <a:ea typeface="Roboto" panose="02000000000000000000" pitchFamily="2" charset="0"/>
              </a:rPr>
              <a:t>RECEIPTS OF PRODUCTS</a:t>
            </a:r>
            <a:endParaRPr lang="en-US" sz="3200" b="1" dirty="0">
              <a:solidFill>
                <a:schemeClr val="tx1"/>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rotWithShape="1">
          <a:blip r:embed="rId2"/>
          <a:srcRect l="15210" t="7344" r="12587"/>
          <a:stretch/>
        </p:blipFill>
        <p:spPr>
          <a:xfrm rot="5400000">
            <a:off x="-100007" y="1690397"/>
            <a:ext cx="3622090" cy="2324096"/>
          </a:xfrm>
          <a:prstGeom prst="rect">
            <a:avLst/>
          </a:prstGeom>
        </p:spPr>
      </p:pic>
      <p:pic>
        <p:nvPicPr>
          <p:cNvPr id="3" name="Picture 2"/>
          <p:cNvPicPr>
            <a:picLocks noChangeAspect="1"/>
          </p:cNvPicPr>
          <p:nvPr/>
        </p:nvPicPr>
        <p:blipFill rotWithShape="1">
          <a:blip r:embed="rId3"/>
          <a:srcRect t="-2195" r="21272"/>
          <a:stretch/>
        </p:blipFill>
        <p:spPr>
          <a:xfrm rot="5400000">
            <a:off x="2541842" y="1650548"/>
            <a:ext cx="3605712" cy="2340263"/>
          </a:xfrm>
          <a:prstGeom prst="rect">
            <a:avLst/>
          </a:prstGeom>
        </p:spPr>
      </p:pic>
      <p:pic>
        <p:nvPicPr>
          <p:cNvPr id="7" name="Picture 6"/>
          <p:cNvPicPr>
            <a:picLocks noChangeAspect="1"/>
          </p:cNvPicPr>
          <p:nvPr/>
        </p:nvPicPr>
        <p:blipFill rotWithShape="1">
          <a:blip r:embed="rId4"/>
          <a:srcRect l="17070" t="-2584" r="15264" b="-1"/>
          <a:stretch/>
        </p:blipFill>
        <p:spPr>
          <a:xfrm rot="5400000">
            <a:off x="5374323" y="1436235"/>
            <a:ext cx="3652865" cy="2768889"/>
          </a:xfrm>
          <a:prstGeom prst="rect">
            <a:avLst/>
          </a:prstGeom>
        </p:spPr>
      </p:pic>
    </p:spTree>
    <p:extLst>
      <p:ext uri="{BB962C8B-B14F-4D97-AF65-F5344CB8AC3E}">
        <p14:creationId xmlns:p14="http://schemas.microsoft.com/office/powerpoint/2010/main" val="171566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a5ef6be6-8478-4c0b-aab6-b9756a8c1c6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lob:https://web.whatsapp.com/a5ef6be6-8478-4c0b-aab6-b9756a8c1c6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2"/>
          <a:srcRect l="20158" t="886" r="10046"/>
          <a:stretch/>
        </p:blipFill>
        <p:spPr>
          <a:xfrm rot="5400000">
            <a:off x="156000" y="929268"/>
            <a:ext cx="3434572" cy="2914182"/>
          </a:xfrm>
          <a:prstGeom prst="rect">
            <a:avLst/>
          </a:prstGeom>
        </p:spPr>
      </p:pic>
      <p:pic>
        <p:nvPicPr>
          <p:cNvPr id="7" name="Picture 6"/>
          <p:cNvPicPr>
            <a:picLocks noChangeAspect="1"/>
          </p:cNvPicPr>
          <p:nvPr/>
        </p:nvPicPr>
        <p:blipFill rotWithShape="1">
          <a:blip r:embed="rId3"/>
          <a:srcRect t="20000" r="2381" b="8254"/>
          <a:stretch/>
        </p:blipFill>
        <p:spPr>
          <a:xfrm flipV="1">
            <a:off x="3635297" y="669072"/>
            <a:ext cx="2365540" cy="3477151"/>
          </a:xfrm>
          <a:prstGeom prst="rect">
            <a:avLst/>
          </a:prstGeom>
        </p:spPr>
      </p:pic>
      <p:pic>
        <p:nvPicPr>
          <p:cNvPr id="8" name="Picture 7"/>
          <p:cNvPicPr>
            <a:picLocks noChangeAspect="1"/>
          </p:cNvPicPr>
          <p:nvPr/>
        </p:nvPicPr>
        <p:blipFill rotWithShape="1">
          <a:blip r:embed="rId4"/>
          <a:srcRect l="-653" t="21952" r="-1" b="8022"/>
          <a:stretch/>
        </p:blipFill>
        <p:spPr>
          <a:xfrm rot="10800000">
            <a:off x="6305757" y="669072"/>
            <a:ext cx="2497873" cy="3475689"/>
          </a:xfrm>
          <a:prstGeom prst="rect">
            <a:avLst/>
          </a:prstGeom>
        </p:spPr>
      </p:pic>
    </p:spTree>
    <p:extLst>
      <p:ext uri="{BB962C8B-B14F-4D97-AF65-F5344CB8AC3E}">
        <p14:creationId xmlns:p14="http://schemas.microsoft.com/office/powerpoint/2010/main" val="172932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640" t="18049" b="12575"/>
          <a:stretch/>
        </p:blipFill>
        <p:spPr>
          <a:xfrm rot="10800000">
            <a:off x="1234300" y="702526"/>
            <a:ext cx="2400997" cy="3568390"/>
          </a:xfrm>
          <a:prstGeom prst="rect">
            <a:avLst/>
          </a:prstGeom>
        </p:spPr>
      </p:pic>
      <p:pic>
        <p:nvPicPr>
          <p:cNvPr id="5" name="Picture 4"/>
          <p:cNvPicPr>
            <a:picLocks noChangeAspect="1"/>
          </p:cNvPicPr>
          <p:nvPr/>
        </p:nvPicPr>
        <p:blipFill rotWithShape="1">
          <a:blip r:embed="rId3"/>
          <a:srcRect t="11708" r="3603" b="17615"/>
          <a:stretch/>
        </p:blipFill>
        <p:spPr>
          <a:xfrm>
            <a:off x="3765627" y="635618"/>
            <a:ext cx="2479055" cy="3635298"/>
          </a:xfrm>
          <a:prstGeom prst="rect">
            <a:avLst/>
          </a:prstGeom>
        </p:spPr>
      </p:pic>
      <p:pic>
        <p:nvPicPr>
          <p:cNvPr id="6" name="Picture 5"/>
          <p:cNvPicPr>
            <a:picLocks noChangeAspect="1"/>
          </p:cNvPicPr>
          <p:nvPr/>
        </p:nvPicPr>
        <p:blipFill rotWithShape="1">
          <a:blip r:embed="rId4"/>
          <a:srcRect t="12927" r="5203" b="12710"/>
          <a:stretch/>
        </p:blipFill>
        <p:spPr>
          <a:xfrm>
            <a:off x="6375013" y="608969"/>
            <a:ext cx="2334090" cy="3661947"/>
          </a:xfrm>
          <a:prstGeom prst="rect">
            <a:avLst/>
          </a:prstGeom>
        </p:spPr>
      </p:pic>
    </p:spTree>
    <p:extLst>
      <p:ext uri="{BB962C8B-B14F-4D97-AF65-F5344CB8AC3E}">
        <p14:creationId xmlns:p14="http://schemas.microsoft.com/office/powerpoint/2010/main" val="214136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3044" y="289932"/>
            <a:ext cx="5798634" cy="523220"/>
          </a:xfrm>
          <a:prstGeom prst="rect">
            <a:avLst/>
          </a:prstGeom>
          <a:noFill/>
        </p:spPr>
        <p:txBody>
          <a:bodyPr wrap="square" rtlCol="0">
            <a:spAutoFit/>
          </a:bodyPr>
          <a:lstStyle/>
          <a:p>
            <a:r>
              <a:rPr lang="en-US" dirty="0" smtClean="0"/>
              <a:t>PICTURES OF MOBILE ACCESORRIES</a:t>
            </a:r>
          </a:p>
          <a:p>
            <a:endParaRPr lang="en-US" dirty="0"/>
          </a:p>
        </p:txBody>
      </p:sp>
      <p:pic>
        <p:nvPicPr>
          <p:cNvPr id="3" name="Picture 2"/>
          <p:cNvPicPr>
            <a:picLocks noChangeAspect="1"/>
          </p:cNvPicPr>
          <p:nvPr/>
        </p:nvPicPr>
        <p:blipFill>
          <a:blip r:embed="rId2"/>
          <a:stretch>
            <a:fillRect/>
          </a:stretch>
        </p:blipFill>
        <p:spPr>
          <a:xfrm>
            <a:off x="869795" y="750173"/>
            <a:ext cx="3621358" cy="1810679"/>
          </a:xfrm>
          <a:prstGeom prst="rect">
            <a:avLst/>
          </a:prstGeom>
        </p:spPr>
      </p:pic>
      <p:pic>
        <p:nvPicPr>
          <p:cNvPr id="4" name="Picture 3"/>
          <p:cNvPicPr>
            <a:picLocks noChangeAspect="1"/>
          </p:cNvPicPr>
          <p:nvPr/>
        </p:nvPicPr>
        <p:blipFill>
          <a:blip r:embed="rId3"/>
          <a:stretch>
            <a:fillRect/>
          </a:stretch>
        </p:blipFill>
        <p:spPr>
          <a:xfrm>
            <a:off x="4783873" y="707658"/>
            <a:ext cx="3791415" cy="1895708"/>
          </a:xfrm>
          <a:prstGeom prst="rect">
            <a:avLst/>
          </a:prstGeom>
        </p:spPr>
      </p:pic>
      <p:pic>
        <p:nvPicPr>
          <p:cNvPr id="5" name="Picture 4"/>
          <p:cNvPicPr>
            <a:picLocks noChangeAspect="1"/>
          </p:cNvPicPr>
          <p:nvPr/>
        </p:nvPicPr>
        <p:blipFill>
          <a:blip r:embed="rId4"/>
          <a:stretch>
            <a:fillRect/>
          </a:stretch>
        </p:blipFill>
        <p:spPr>
          <a:xfrm>
            <a:off x="933913" y="2851416"/>
            <a:ext cx="3557240" cy="1778620"/>
          </a:xfrm>
          <a:prstGeom prst="rect">
            <a:avLst/>
          </a:prstGeom>
        </p:spPr>
      </p:pic>
      <p:pic>
        <p:nvPicPr>
          <p:cNvPr id="6" name="Picture 5"/>
          <p:cNvPicPr>
            <a:picLocks noChangeAspect="1"/>
          </p:cNvPicPr>
          <p:nvPr/>
        </p:nvPicPr>
        <p:blipFill>
          <a:blip r:embed="rId5"/>
          <a:stretch>
            <a:fillRect/>
          </a:stretch>
        </p:blipFill>
        <p:spPr>
          <a:xfrm>
            <a:off x="4783873" y="2741806"/>
            <a:ext cx="3776460" cy="1888230"/>
          </a:xfrm>
          <a:prstGeom prst="rect">
            <a:avLst/>
          </a:prstGeom>
        </p:spPr>
      </p:pic>
    </p:spTree>
    <p:extLst>
      <p:ext uri="{BB962C8B-B14F-4D97-AF65-F5344CB8AC3E}">
        <p14:creationId xmlns:p14="http://schemas.microsoft.com/office/powerpoint/2010/main" val="110508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4195" y="323385"/>
            <a:ext cx="5698273" cy="584775"/>
          </a:xfrm>
          <a:prstGeom prst="rect">
            <a:avLst/>
          </a:prstGeom>
          <a:noFill/>
        </p:spPr>
        <p:txBody>
          <a:bodyPr wrap="square" rtlCol="0">
            <a:spAutoFit/>
          </a:bodyPr>
          <a:lstStyle/>
          <a:p>
            <a:r>
              <a:rPr lang="en-US" sz="3200" dirty="0" smtClean="0">
                <a:latin typeface="Roboto" panose="02000000000000000000" pitchFamily="2" charset="0"/>
                <a:ea typeface="Roboto" panose="02000000000000000000" pitchFamily="2" charset="0"/>
              </a:rPr>
              <a:t>FINAL LOOK OF THE SHOP</a:t>
            </a:r>
            <a:endParaRPr lang="en-US" sz="3200" dirty="0">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2"/>
          <a:stretch>
            <a:fillRect/>
          </a:stretch>
        </p:blipFill>
        <p:spPr>
          <a:xfrm>
            <a:off x="304916" y="1014761"/>
            <a:ext cx="2958558" cy="367153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descr="blob:https://web.whatsapp.com/79f35128-8e03-4b75-8181-736fadaac5e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3523785" y="908160"/>
            <a:ext cx="4471639" cy="3778140"/>
          </a:xfrm>
          <a:prstGeom prst="rect">
            <a:avLst/>
          </a:prstGeom>
        </p:spPr>
      </p:pic>
    </p:spTree>
    <p:extLst>
      <p:ext uri="{BB962C8B-B14F-4D97-AF65-F5344CB8AC3E}">
        <p14:creationId xmlns:p14="http://schemas.microsoft.com/office/powerpoint/2010/main" val="168788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6"/>
        <p:cNvGrpSpPr/>
        <p:nvPr/>
      </p:nvGrpSpPr>
      <p:grpSpPr>
        <a:xfrm>
          <a:off x="0" y="0"/>
          <a:ext cx="0" cy="0"/>
          <a:chOff x="0" y="0"/>
          <a:chExt cx="0" cy="0"/>
        </a:xfrm>
      </p:grpSpPr>
      <p:sp>
        <p:nvSpPr>
          <p:cNvPr id="378" name="Google Shape;378;p34"/>
          <p:cNvSpPr/>
          <p:nvPr/>
        </p:nvSpPr>
        <p:spPr>
          <a:xfrm>
            <a:off x="0" y="4020675"/>
            <a:ext cx="2582537" cy="1122737"/>
          </a:xfrm>
          <a:custGeom>
            <a:avLst/>
            <a:gdLst/>
            <a:ahLst/>
            <a:cxnLst/>
            <a:rect l="l" t="t" r="r" b="b"/>
            <a:pathLst>
              <a:path w="102127" h="53900" extrusionOk="0">
                <a:moveTo>
                  <a:pt x="168" y="1"/>
                </a:moveTo>
                <a:lnTo>
                  <a:pt x="0" y="53899"/>
                </a:lnTo>
                <a:lnTo>
                  <a:pt x="102126" y="53899"/>
                </a:lnTo>
                <a:cubicBezTo>
                  <a:pt x="100278" y="52849"/>
                  <a:pt x="97883" y="52051"/>
                  <a:pt x="94522" y="51589"/>
                </a:cubicBezTo>
                <a:cubicBezTo>
                  <a:pt x="86792" y="50496"/>
                  <a:pt x="83810" y="39490"/>
                  <a:pt x="79525" y="38314"/>
                </a:cubicBezTo>
                <a:cubicBezTo>
                  <a:pt x="78970" y="38160"/>
                  <a:pt x="78367" y="38096"/>
                  <a:pt x="77713" y="38096"/>
                </a:cubicBezTo>
                <a:cubicBezTo>
                  <a:pt x="74462" y="38096"/>
                  <a:pt x="69981" y="39683"/>
                  <a:pt x="64178" y="39683"/>
                </a:cubicBezTo>
                <a:cubicBezTo>
                  <a:pt x="62232" y="39683"/>
                  <a:pt x="60137" y="39505"/>
                  <a:pt x="57890" y="39028"/>
                </a:cubicBezTo>
                <a:cubicBezTo>
                  <a:pt x="47597" y="36843"/>
                  <a:pt x="45959" y="28945"/>
                  <a:pt x="43144" y="23862"/>
                </a:cubicBezTo>
                <a:cubicBezTo>
                  <a:pt x="41149" y="20260"/>
                  <a:pt x="38772" y="19367"/>
                  <a:pt x="35805" y="19367"/>
                </a:cubicBezTo>
                <a:cubicBezTo>
                  <a:pt x="32891" y="19367"/>
                  <a:pt x="29409" y="20229"/>
                  <a:pt x="25159" y="20229"/>
                </a:cubicBezTo>
                <a:cubicBezTo>
                  <a:pt x="22989" y="20229"/>
                  <a:pt x="20619" y="20004"/>
                  <a:pt x="18023" y="19325"/>
                </a:cubicBezTo>
                <a:cubicBezTo>
                  <a:pt x="5168" y="15964"/>
                  <a:pt x="1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rotWithShape="1">
          <a:blip r:embed="rId3"/>
          <a:srcRect l="27406" t="24425" r="13030" b="9031"/>
          <a:stretch/>
        </p:blipFill>
        <p:spPr>
          <a:xfrm>
            <a:off x="1694984" y="396529"/>
            <a:ext cx="4797106" cy="3624146"/>
          </a:xfrm>
          <a:prstGeom prst="rect">
            <a:avLst/>
          </a:prstGeom>
        </p:spPr>
      </p:pic>
    </p:spTree>
    <p:extLst>
      <p:ext uri="{BB962C8B-B14F-4D97-AF65-F5344CB8AC3E}">
        <p14:creationId xmlns:p14="http://schemas.microsoft.com/office/powerpoint/2010/main" val="985130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2"/>
        </a:solidFill>
        <a:effectLst/>
      </p:bgPr>
    </p:bg>
    <p:spTree>
      <p:nvGrpSpPr>
        <p:cNvPr id="1" name="Shape 388"/>
        <p:cNvGrpSpPr/>
        <p:nvPr/>
      </p:nvGrpSpPr>
      <p:grpSpPr>
        <a:xfrm>
          <a:off x="0" y="0"/>
          <a:ext cx="0" cy="0"/>
          <a:chOff x="0" y="0"/>
          <a:chExt cx="0" cy="0"/>
        </a:xfrm>
      </p:grpSpPr>
      <p:sp>
        <p:nvSpPr>
          <p:cNvPr id="396" name="Google Shape;396;p36"/>
          <p:cNvSpPr txBox="1">
            <a:spLocks noGrp="1"/>
          </p:cNvSpPr>
          <p:nvPr>
            <p:ph type="subTitle" idx="4294967295"/>
          </p:nvPr>
        </p:nvSpPr>
        <p:spPr>
          <a:xfrm>
            <a:off x="5938838" y="469900"/>
            <a:ext cx="3205162" cy="4370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grpSp>
        <p:nvGrpSpPr>
          <p:cNvPr id="402" name="Google Shape;402;p36"/>
          <p:cNvGrpSpPr/>
          <p:nvPr/>
        </p:nvGrpSpPr>
        <p:grpSpPr>
          <a:xfrm>
            <a:off x="8657778" y="218529"/>
            <a:ext cx="346286" cy="4706441"/>
            <a:chOff x="4982565" y="896560"/>
            <a:chExt cx="316356" cy="4246982"/>
          </a:xfrm>
        </p:grpSpPr>
        <p:sp>
          <p:nvSpPr>
            <p:cNvPr id="403" name="Google Shape;403;p36"/>
            <p:cNvSpPr/>
            <p:nvPr/>
          </p:nvSpPr>
          <p:spPr>
            <a:xfrm flipH="1">
              <a:off x="4982565" y="896560"/>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04" name="Google Shape;404;p36"/>
            <p:cNvSpPr/>
            <p:nvPr/>
          </p:nvSpPr>
          <p:spPr>
            <a:xfrm flipH="1">
              <a:off x="4984711" y="1848406"/>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05" name="Google Shape;405;p36"/>
            <p:cNvSpPr/>
            <p:nvPr/>
          </p:nvSpPr>
          <p:spPr>
            <a:xfrm flipH="1">
              <a:off x="4982565" y="2788368"/>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06" name="Google Shape;406;p36"/>
            <p:cNvSpPr/>
            <p:nvPr/>
          </p:nvSpPr>
          <p:spPr>
            <a:xfrm flipH="1">
              <a:off x="4982565" y="3728334"/>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07" name="Google Shape;407;p36"/>
            <p:cNvSpPr/>
            <p:nvPr/>
          </p:nvSpPr>
          <p:spPr>
            <a:xfrm>
              <a:off x="5099825" y="1059450"/>
              <a:ext cx="56545" cy="4084092"/>
            </a:xfrm>
            <a:custGeom>
              <a:avLst/>
              <a:gdLst/>
              <a:ahLst/>
              <a:cxnLst/>
              <a:rect l="l" t="t" r="r" b="b"/>
              <a:pathLst>
                <a:path w="4795" h="160554" extrusionOk="0">
                  <a:moveTo>
                    <a:pt x="3665" y="0"/>
                  </a:moveTo>
                  <a:cubicBezTo>
                    <a:pt x="3104" y="4567"/>
                    <a:pt x="220" y="17225"/>
                    <a:pt x="300" y="27400"/>
                  </a:cubicBezTo>
                  <a:cubicBezTo>
                    <a:pt x="380" y="37575"/>
                    <a:pt x="3665" y="51836"/>
                    <a:pt x="4146" y="61049"/>
                  </a:cubicBezTo>
                  <a:cubicBezTo>
                    <a:pt x="4627" y="70263"/>
                    <a:pt x="3865" y="75270"/>
                    <a:pt x="3184" y="82681"/>
                  </a:cubicBezTo>
                  <a:cubicBezTo>
                    <a:pt x="2503" y="90092"/>
                    <a:pt x="-180" y="96821"/>
                    <a:pt x="60" y="105514"/>
                  </a:cubicBezTo>
                  <a:cubicBezTo>
                    <a:pt x="301" y="114207"/>
                    <a:pt x="4026" y="126906"/>
                    <a:pt x="4627" y="134837"/>
                  </a:cubicBezTo>
                  <a:cubicBezTo>
                    <a:pt x="5228" y="142769"/>
                    <a:pt x="3705" y="148817"/>
                    <a:pt x="3665" y="153103"/>
                  </a:cubicBezTo>
                  <a:cubicBezTo>
                    <a:pt x="3625" y="157389"/>
                    <a:pt x="4266" y="159312"/>
                    <a:pt x="4386" y="160554"/>
                  </a:cubicBezTo>
                </a:path>
              </a:pathLst>
            </a:custGeom>
            <a:noFill/>
            <a:ln w="9525" cap="flat" cmpd="sng">
              <a:solidFill>
                <a:schemeClr val="accent2"/>
              </a:solidFill>
              <a:prstDash val="solid"/>
              <a:round/>
              <a:headEnd type="none" w="med" len="med"/>
              <a:tailEnd type="none" w="med" len="med"/>
            </a:ln>
          </p:spPr>
        </p:sp>
      </p:grpSp>
      <p:sp>
        <p:nvSpPr>
          <p:cNvPr id="457" name="Google Shape;457;p36"/>
          <p:cNvSpPr/>
          <p:nvPr/>
        </p:nvSpPr>
        <p:spPr>
          <a:xfrm rot="5400000" flipH="1">
            <a:off x="-104169" y="3896327"/>
            <a:ext cx="1351396" cy="1142950"/>
          </a:xfrm>
          <a:custGeom>
            <a:avLst/>
            <a:gdLst/>
            <a:ahLst/>
            <a:cxnLst/>
            <a:rect l="l" t="t" r="r" b="b"/>
            <a:pathLst>
              <a:path w="102127" h="53900" extrusionOk="0">
                <a:moveTo>
                  <a:pt x="168" y="1"/>
                </a:moveTo>
                <a:lnTo>
                  <a:pt x="0" y="53899"/>
                </a:lnTo>
                <a:lnTo>
                  <a:pt x="102126" y="53899"/>
                </a:lnTo>
                <a:cubicBezTo>
                  <a:pt x="100278" y="52849"/>
                  <a:pt x="97883" y="52051"/>
                  <a:pt x="94522" y="51589"/>
                </a:cubicBezTo>
                <a:cubicBezTo>
                  <a:pt x="86792" y="50496"/>
                  <a:pt x="83810" y="39490"/>
                  <a:pt x="79525" y="38314"/>
                </a:cubicBezTo>
                <a:cubicBezTo>
                  <a:pt x="78970" y="38160"/>
                  <a:pt x="78367" y="38096"/>
                  <a:pt x="77713" y="38096"/>
                </a:cubicBezTo>
                <a:cubicBezTo>
                  <a:pt x="74462" y="38096"/>
                  <a:pt x="69981" y="39683"/>
                  <a:pt x="64178" y="39683"/>
                </a:cubicBezTo>
                <a:cubicBezTo>
                  <a:pt x="62232" y="39683"/>
                  <a:pt x="60137" y="39505"/>
                  <a:pt x="57890" y="39028"/>
                </a:cubicBezTo>
                <a:cubicBezTo>
                  <a:pt x="47597" y="36843"/>
                  <a:pt x="45959" y="28945"/>
                  <a:pt x="43144" y="23862"/>
                </a:cubicBezTo>
                <a:cubicBezTo>
                  <a:pt x="41149" y="20260"/>
                  <a:pt x="38772" y="19367"/>
                  <a:pt x="35805" y="19367"/>
                </a:cubicBezTo>
                <a:cubicBezTo>
                  <a:pt x="32891" y="19367"/>
                  <a:pt x="29409" y="20229"/>
                  <a:pt x="25159" y="20229"/>
                </a:cubicBezTo>
                <a:cubicBezTo>
                  <a:pt x="22989" y="20229"/>
                  <a:pt x="20619" y="20004"/>
                  <a:pt x="18023" y="19325"/>
                </a:cubicBezTo>
                <a:cubicBezTo>
                  <a:pt x="5168" y="15964"/>
                  <a:pt x="1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C7C98795-D9E2-4B5F-96B4-D7C3ECAB614B}"/>
              </a:ext>
            </a:extLst>
          </p:cNvPr>
          <p:cNvSpPr txBox="1"/>
          <p:nvPr/>
        </p:nvSpPr>
        <p:spPr>
          <a:xfrm>
            <a:off x="607219" y="218529"/>
            <a:ext cx="7754586" cy="5570756"/>
          </a:xfrm>
          <a:prstGeom prst="rect">
            <a:avLst/>
          </a:prstGeom>
          <a:noFill/>
        </p:spPr>
        <p:txBody>
          <a:bodyPr wrap="square" rtlCol="0">
            <a:spAutoFit/>
          </a:bodyPr>
          <a:lstStyle/>
          <a:p>
            <a:pPr algn="ctr"/>
            <a:r>
              <a:rPr lang="en-US" sz="3200" b="1" dirty="0">
                <a:solidFill>
                  <a:schemeClr val="accent5"/>
                </a:solidFill>
                <a:latin typeface="Roboto" panose="02000000000000000000" pitchFamily="2" charset="0"/>
                <a:ea typeface="Roboto" panose="02000000000000000000" pitchFamily="2" charset="0"/>
              </a:rPr>
              <a:t>This presentation will </a:t>
            </a:r>
            <a:r>
              <a:rPr lang="en-US" sz="3200" b="1" dirty="0" smtClean="0">
                <a:solidFill>
                  <a:schemeClr val="accent5"/>
                </a:solidFill>
                <a:latin typeface="Roboto" panose="02000000000000000000" pitchFamily="2" charset="0"/>
                <a:ea typeface="Roboto" panose="02000000000000000000" pitchFamily="2" charset="0"/>
              </a:rPr>
              <a:t>cover:</a:t>
            </a:r>
          </a:p>
          <a:p>
            <a:pPr marL="285750" indent="-285750">
              <a:buFont typeface="Arial" panose="020B0604020202020204" pitchFamily="34" charset="0"/>
              <a:buChar char="•"/>
            </a:pPr>
            <a:endParaRPr lang="en-US" sz="1600" dirty="0">
              <a:solidFill>
                <a:schemeClr val="accent5"/>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Project idea</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Proposed business feasibility </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Criteria for selecting individual</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Selected individual</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Why he had to shutdown his previous business</a:t>
            </a:r>
            <a:endParaRPr lang="en-US" sz="1600" dirty="0">
              <a:solidFill>
                <a:schemeClr val="accent5"/>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600" dirty="0">
                <a:solidFill>
                  <a:schemeClr val="accent5"/>
                </a:solidFill>
                <a:latin typeface="Roboto" panose="02000000000000000000" pitchFamily="2" charset="0"/>
                <a:ea typeface="Roboto" panose="02000000000000000000" pitchFamily="2" charset="0"/>
              </a:rPr>
              <a:t>His financial responsibilities </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House hold characteristics				 </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Funds required</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Donation collection plan</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Each member contribution</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Financial detail of the business</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Store location</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Receipt's of the products</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Mobile accessories picture</a:t>
            </a:r>
          </a:p>
          <a:p>
            <a:pPr marL="285750" indent="-285750">
              <a:buFont typeface="Arial" panose="020B0604020202020204" pitchFamily="34" charset="0"/>
              <a:buChar char="•"/>
            </a:pPr>
            <a:r>
              <a:rPr lang="en-US" sz="1600" dirty="0" smtClean="0">
                <a:solidFill>
                  <a:schemeClr val="accent5"/>
                </a:solidFill>
                <a:latin typeface="Roboto" panose="02000000000000000000" pitchFamily="2" charset="0"/>
                <a:ea typeface="Roboto" panose="02000000000000000000" pitchFamily="2" charset="0"/>
              </a:rPr>
              <a:t>Final look of </a:t>
            </a:r>
            <a:r>
              <a:rPr lang="en-US" sz="1600" smtClean="0">
                <a:solidFill>
                  <a:schemeClr val="accent5"/>
                </a:solidFill>
                <a:latin typeface="Roboto" panose="02000000000000000000" pitchFamily="2" charset="0"/>
                <a:ea typeface="Roboto" panose="02000000000000000000" pitchFamily="2" charset="0"/>
              </a:rPr>
              <a:t>the shop</a:t>
            </a:r>
            <a:endParaRPr lang="en-US" sz="1600" dirty="0" smtClean="0">
              <a:solidFill>
                <a:schemeClr val="accent5"/>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1800" dirty="0">
              <a:solidFill>
                <a:schemeClr val="accent5"/>
              </a:solidFill>
              <a:latin typeface="Neucha"/>
            </a:endParaRPr>
          </a:p>
          <a:p>
            <a:pPr marL="285750" indent="-285750">
              <a:buFont typeface="Arial" panose="020B0604020202020204" pitchFamily="34" charset="0"/>
              <a:buChar char="•"/>
            </a:pPr>
            <a:endParaRPr lang="en-US" sz="1800" dirty="0">
              <a:solidFill>
                <a:schemeClr val="accent5"/>
              </a:solidFill>
              <a:latin typeface="Neucha"/>
            </a:endParaRPr>
          </a:p>
          <a:p>
            <a:pPr marL="285750" indent="-285750">
              <a:buFont typeface="Arial" panose="020B0604020202020204" pitchFamily="34" charset="0"/>
              <a:buChar char="•"/>
            </a:pPr>
            <a:endParaRPr lang="en-US" sz="1800" dirty="0">
              <a:solidFill>
                <a:schemeClr val="tx1"/>
              </a:solidFill>
              <a:latin typeface="Neucha"/>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body" idx="4294967295"/>
          </p:nvPr>
        </p:nvSpPr>
        <p:spPr>
          <a:xfrm>
            <a:off x="604838" y="1498600"/>
            <a:ext cx="8539162" cy="3644900"/>
          </a:xfrm>
          <a:prstGeom prst="rect">
            <a:avLst/>
          </a:prstGeom>
        </p:spPr>
        <p:txBody>
          <a:bodyPr spcFirstLastPara="1" wrap="square" lIns="91425" tIns="91425" rIns="91425" bIns="91425" anchor="t" anchorCtr="0">
            <a:noAutofit/>
          </a:bodyPr>
          <a:lstStyle/>
          <a:p>
            <a:pPr marL="127000" indent="0">
              <a:buNone/>
            </a:pPr>
            <a:r>
              <a:rPr lang="en-US" sz="1600" dirty="0" smtClean="0"/>
              <a:t>Our aim was to find a needy person and construct a business for him and hand him over the business. We firstly opted for welding business but since one of our group member dropped the course, we were unable to finance such a business. </a:t>
            </a:r>
            <a:r>
              <a:rPr lang="en-US" sz="1600" b="1" dirty="0" smtClean="0"/>
              <a:t>We have now opted to open a mobile accessories shop in </a:t>
            </a:r>
            <a:r>
              <a:rPr lang="en-US" sz="1600" b="1" dirty="0" err="1"/>
              <a:t>G</a:t>
            </a:r>
            <a:r>
              <a:rPr lang="en-US" sz="1600" b="1" dirty="0" err="1" smtClean="0"/>
              <a:t>ulshan</a:t>
            </a:r>
            <a:r>
              <a:rPr lang="en-US" sz="1600" b="1" dirty="0" smtClean="0"/>
              <a:t>-e- Iqbal.  Sine we feel mobile accessories shop is now a trending business while also being economical since everyone own a mobile phone.</a:t>
            </a:r>
          </a:p>
          <a:p>
            <a:pPr marL="127000" indent="0">
              <a:buNone/>
            </a:pPr>
            <a:endParaRPr lang="en-US" sz="1600" dirty="0" smtClean="0"/>
          </a:p>
          <a:p>
            <a:pPr marL="127000" indent="0">
              <a:buNone/>
            </a:pPr>
            <a:r>
              <a:rPr lang="en-US" sz="1600" dirty="0" smtClean="0"/>
              <a:t>Covid-19 </a:t>
            </a:r>
            <a:r>
              <a:rPr lang="en-US" sz="1600" dirty="0"/>
              <a:t>h</a:t>
            </a:r>
            <a:r>
              <a:rPr lang="en-US" sz="1600" dirty="0" smtClean="0"/>
              <a:t>as severely impacted life of everyone in a negative way. We made a aim to find such an individual who is passionate about the work he does and beliefs in hard working so any business we set up could progress in the near future. Giving that family a stable income where he can fulfill his family needs which now seem to be more of luxury</a:t>
            </a:r>
            <a:r>
              <a:rPr lang="en-US" dirty="0" smtClean="0"/>
              <a:t>.</a:t>
            </a:r>
            <a:endParaRPr lang="en-US" dirty="0"/>
          </a:p>
          <a:p>
            <a:pPr marL="127000" indent="0">
              <a:buNone/>
            </a:pPr>
            <a:endParaRPr lang="en-US" sz="1400" b="1" dirty="0">
              <a:solidFill>
                <a:schemeClr val="accent4"/>
              </a:solidFill>
              <a:latin typeface="Neucha"/>
            </a:endParaRPr>
          </a:p>
        </p:txBody>
      </p:sp>
      <p:sp>
        <p:nvSpPr>
          <p:cNvPr id="4" name="Title 3">
            <a:extLst>
              <a:ext uri="{FF2B5EF4-FFF2-40B4-BE49-F238E27FC236}">
                <a16:creationId xmlns:a16="http://schemas.microsoft.com/office/drawing/2014/main" id="{CE316E78-1964-4304-BF27-197744DC2348}"/>
              </a:ext>
            </a:extLst>
          </p:cNvPr>
          <p:cNvSpPr>
            <a:spLocks noGrp="1"/>
          </p:cNvSpPr>
          <p:nvPr>
            <p:ph type="title" idx="4294967295"/>
          </p:nvPr>
        </p:nvSpPr>
        <p:spPr>
          <a:xfrm>
            <a:off x="1068821" y="961320"/>
            <a:ext cx="7794625" cy="492125"/>
          </a:xfrm>
        </p:spPr>
        <p:txBody>
          <a:bodyPr/>
          <a:lstStyle/>
          <a:p>
            <a:pPr algn="ctr"/>
            <a:r>
              <a:rPr lang="en-US" dirty="0" smtClean="0">
                <a:solidFill>
                  <a:schemeClr val="tx1"/>
                </a:solidFill>
                <a:latin typeface="Roboto" panose="02000000000000000000" pitchFamily="2" charset="0"/>
                <a:ea typeface="Roboto" panose="02000000000000000000" pitchFamily="2" charset="0"/>
              </a:rPr>
              <a:t>Project Idea:</a:t>
            </a:r>
            <a:endParaRPr lang="en-US" dirty="0">
              <a:solidFill>
                <a:schemeClr val="tx1"/>
              </a:solidFill>
              <a:latin typeface="Roboto" panose="02000000000000000000" pitchFamily="2" charset="0"/>
              <a:ea typeface="Roboto" panose="02000000000000000000" pitchFamily="2" charset="0"/>
            </a:endParaRPr>
          </a:p>
        </p:txBody>
      </p:sp>
      <p:grpSp>
        <p:nvGrpSpPr>
          <p:cNvPr id="7" name="Google Shape;402;p36">
            <a:extLst>
              <a:ext uri="{FF2B5EF4-FFF2-40B4-BE49-F238E27FC236}">
                <a16:creationId xmlns:a16="http://schemas.microsoft.com/office/drawing/2014/main" id="{68DA8D9D-5A13-46F3-A48E-C51B173D4AAE}"/>
              </a:ext>
            </a:extLst>
          </p:cNvPr>
          <p:cNvGrpSpPr/>
          <p:nvPr/>
        </p:nvGrpSpPr>
        <p:grpSpPr>
          <a:xfrm>
            <a:off x="248801" y="1207383"/>
            <a:ext cx="346286" cy="3644308"/>
            <a:chOff x="4982565" y="896560"/>
            <a:chExt cx="316356" cy="4246982"/>
          </a:xfrm>
        </p:grpSpPr>
        <p:sp>
          <p:nvSpPr>
            <p:cNvPr id="8" name="Google Shape;403;p36">
              <a:extLst>
                <a:ext uri="{FF2B5EF4-FFF2-40B4-BE49-F238E27FC236}">
                  <a16:creationId xmlns:a16="http://schemas.microsoft.com/office/drawing/2014/main" id="{7D3343E6-FFFA-458A-BDA7-F41E1F2804AA}"/>
                </a:ext>
              </a:extLst>
            </p:cNvPr>
            <p:cNvSpPr/>
            <p:nvPr/>
          </p:nvSpPr>
          <p:spPr>
            <a:xfrm flipH="1">
              <a:off x="4982565" y="896560"/>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404;p36">
              <a:extLst>
                <a:ext uri="{FF2B5EF4-FFF2-40B4-BE49-F238E27FC236}">
                  <a16:creationId xmlns:a16="http://schemas.microsoft.com/office/drawing/2014/main" id="{FB451DBF-E015-4033-872F-323FDDB60A5C}"/>
                </a:ext>
              </a:extLst>
            </p:cNvPr>
            <p:cNvSpPr/>
            <p:nvPr/>
          </p:nvSpPr>
          <p:spPr>
            <a:xfrm flipH="1">
              <a:off x="4984711" y="1848406"/>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 name="Google Shape;405;p36">
              <a:extLst>
                <a:ext uri="{FF2B5EF4-FFF2-40B4-BE49-F238E27FC236}">
                  <a16:creationId xmlns:a16="http://schemas.microsoft.com/office/drawing/2014/main" id="{93956029-48F3-492C-8B6A-DEC8D267803C}"/>
                </a:ext>
              </a:extLst>
            </p:cNvPr>
            <p:cNvSpPr/>
            <p:nvPr/>
          </p:nvSpPr>
          <p:spPr>
            <a:xfrm flipH="1">
              <a:off x="4982565" y="2788368"/>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 name="Google Shape;406;p36">
              <a:extLst>
                <a:ext uri="{FF2B5EF4-FFF2-40B4-BE49-F238E27FC236}">
                  <a16:creationId xmlns:a16="http://schemas.microsoft.com/office/drawing/2014/main" id="{28A51DA0-15E9-4A34-B6E3-2B51DD324E49}"/>
                </a:ext>
              </a:extLst>
            </p:cNvPr>
            <p:cNvSpPr/>
            <p:nvPr/>
          </p:nvSpPr>
          <p:spPr>
            <a:xfrm flipH="1">
              <a:off x="4982565" y="3728334"/>
              <a:ext cx="314210" cy="279409"/>
            </a:xfrm>
            <a:custGeom>
              <a:avLst/>
              <a:gdLst/>
              <a:ahLst/>
              <a:cxnLst/>
              <a:rect l="l" t="t" r="r" b="b"/>
              <a:pathLst>
                <a:path w="13191" h="11730" extrusionOk="0">
                  <a:moveTo>
                    <a:pt x="5183" y="570"/>
                  </a:moveTo>
                  <a:cubicBezTo>
                    <a:pt x="5603" y="570"/>
                    <a:pt x="6134" y="771"/>
                    <a:pt x="6698" y="1154"/>
                  </a:cubicBezTo>
                  <a:cubicBezTo>
                    <a:pt x="5993" y="1683"/>
                    <a:pt x="5376" y="2300"/>
                    <a:pt x="4848" y="3005"/>
                  </a:cubicBezTo>
                  <a:cubicBezTo>
                    <a:pt x="4613" y="2975"/>
                    <a:pt x="4407" y="2975"/>
                    <a:pt x="4172" y="2975"/>
                  </a:cubicBezTo>
                  <a:cubicBezTo>
                    <a:pt x="3966" y="1977"/>
                    <a:pt x="4113" y="1242"/>
                    <a:pt x="4554" y="801"/>
                  </a:cubicBezTo>
                  <a:cubicBezTo>
                    <a:pt x="4710" y="645"/>
                    <a:pt x="4926" y="570"/>
                    <a:pt x="5183" y="570"/>
                  </a:cubicBezTo>
                  <a:close/>
                  <a:moveTo>
                    <a:pt x="9463" y="186"/>
                  </a:moveTo>
                  <a:cubicBezTo>
                    <a:pt x="9884" y="186"/>
                    <a:pt x="10286" y="440"/>
                    <a:pt x="10459" y="860"/>
                  </a:cubicBezTo>
                  <a:cubicBezTo>
                    <a:pt x="10635" y="1507"/>
                    <a:pt x="10635" y="2153"/>
                    <a:pt x="10459" y="2770"/>
                  </a:cubicBezTo>
                  <a:cubicBezTo>
                    <a:pt x="9930" y="2828"/>
                    <a:pt x="9430" y="2975"/>
                    <a:pt x="8931" y="3152"/>
                  </a:cubicBezTo>
                  <a:lnTo>
                    <a:pt x="8902" y="3152"/>
                  </a:lnTo>
                  <a:cubicBezTo>
                    <a:pt x="8402" y="2388"/>
                    <a:pt x="7756" y="1712"/>
                    <a:pt x="7021" y="1154"/>
                  </a:cubicBezTo>
                  <a:cubicBezTo>
                    <a:pt x="7638" y="655"/>
                    <a:pt x="8402" y="331"/>
                    <a:pt x="9225" y="214"/>
                  </a:cubicBezTo>
                  <a:cubicBezTo>
                    <a:pt x="9304" y="195"/>
                    <a:pt x="9384" y="186"/>
                    <a:pt x="9463" y="186"/>
                  </a:cubicBezTo>
                  <a:close/>
                  <a:moveTo>
                    <a:pt x="6845" y="1271"/>
                  </a:moveTo>
                  <a:cubicBezTo>
                    <a:pt x="7580" y="1800"/>
                    <a:pt x="8226" y="2447"/>
                    <a:pt x="8755" y="3210"/>
                  </a:cubicBezTo>
                  <a:cubicBezTo>
                    <a:pt x="8490" y="3328"/>
                    <a:pt x="8226" y="3445"/>
                    <a:pt x="7962" y="3592"/>
                  </a:cubicBezTo>
                  <a:cubicBezTo>
                    <a:pt x="7021" y="3299"/>
                    <a:pt x="6052" y="3093"/>
                    <a:pt x="5083" y="3005"/>
                  </a:cubicBezTo>
                  <a:cubicBezTo>
                    <a:pt x="5582" y="2358"/>
                    <a:pt x="6199" y="1771"/>
                    <a:pt x="6845" y="1271"/>
                  </a:cubicBezTo>
                  <a:close/>
                  <a:moveTo>
                    <a:pt x="4201" y="3152"/>
                  </a:moveTo>
                  <a:lnTo>
                    <a:pt x="4701" y="3181"/>
                  </a:lnTo>
                  <a:cubicBezTo>
                    <a:pt x="4583" y="3357"/>
                    <a:pt x="4466" y="3504"/>
                    <a:pt x="4348" y="3680"/>
                  </a:cubicBezTo>
                  <a:cubicBezTo>
                    <a:pt x="4289" y="3504"/>
                    <a:pt x="4260" y="3328"/>
                    <a:pt x="4201" y="3152"/>
                  </a:cubicBezTo>
                  <a:close/>
                  <a:moveTo>
                    <a:pt x="8872" y="3416"/>
                  </a:moveTo>
                  <a:cubicBezTo>
                    <a:pt x="8990" y="3622"/>
                    <a:pt x="9107" y="3827"/>
                    <a:pt x="9225" y="4033"/>
                  </a:cubicBezTo>
                  <a:cubicBezTo>
                    <a:pt x="8902" y="3915"/>
                    <a:pt x="8549" y="3798"/>
                    <a:pt x="8226" y="3680"/>
                  </a:cubicBezTo>
                  <a:cubicBezTo>
                    <a:pt x="8432" y="3592"/>
                    <a:pt x="8637" y="3475"/>
                    <a:pt x="8872" y="3416"/>
                  </a:cubicBezTo>
                  <a:close/>
                  <a:moveTo>
                    <a:pt x="10429" y="3005"/>
                  </a:moveTo>
                  <a:lnTo>
                    <a:pt x="10429" y="3005"/>
                  </a:lnTo>
                  <a:cubicBezTo>
                    <a:pt x="10312" y="3475"/>
                    <a:pt x="10194" y="3945"/>
                    <a:pt x="10018" y="4415"/>
                  </a:cubicBezTo>
                  <a:cubicBezTo>
                    <a:pt x="9871" y="4327"/>
                    <a:pt x="9665" y="4239"/>
                    <a:pt x="9489" y="4180"/>
                  </a:cubicBezTo>
                  <a:lnTo>
                    <a:pt x="9519" y="4150"/>
                  </a:lnTo>
                  <a:cubicBezTo>
                    <a:pt x="9372" y="3886"/>
                    <a:pt x="9195" y="3592"/>
                    <a:pt x="9019" y="3328"/>
                  </a:cubicBezTo>
                  <a:cubicBezTo>
                    <a:pt x="9489" y="3181"/>
                    <a:pt x="9959" y="3064"/>
                    <a:pt x="10429" y="3005"/>
                  </a:cubicBezTo>
                  <a:close/>
                  <a:moveTo>
                    <a:pt x="9636" y="4415"/>
                  </a:moveTo>
                  <a:lnTo>
                    <a:pt x="9959" y="4562"/>
                  </a:lnTo>
                  <a:cubicBezTo>
                    <a:pt x="9900" y="4709"/>
                    <a:pt x="9871" y="4826"/>
                    <a:pt x="9812" y="4944"/>
                  </a:cubicBezTo>
                  <a:cubicBezTo>
                    <a:pt x="9754" y="4767"/>
                    <a:pt x="9695" y="4591"/>
                    <a:pt x="9636" y="4415"/>
                  </a:cubicBezTo>
                  <a:close/>
                  <a:moveTo>
                    <a:pt x="4319" y="4121"/>
                  </a:moveTo>
                  <a:cubicBezTo>
                    <a:pt x="4436" y="4415"/>
                    <a:pt x="4554" y="4738"/>
                    <a:pt x="4701" y="5061"/>
                  </a:cubicBezTo>
                  <a:cubicBezTo>
                    <a:pt x="4436" y="5002"/>
                    <a:pt x="4172" y="4944"/>
                    <a:pt x="3937" y="4914"/>
                  </a:cubicBezTo>
                  <a:cubicBezTo>
                    <a:pt x="4054" y="4650"/>
                    <a:pt x="4172" y="4385"/>
                    <a:pt x="4319" y="4121"/>
                  </a:cubicBezTo>
                  <a:close/>
                  <a:moveTo>
                    <a:pt x="11123" y="2953"/>
                  </a:moveTo>
                  <a:cubicBezTo>
                    <a:pt x="11281" y="2953"/>
                    <a:pt x="11443" y="2961"/>
                    <a:pt x="11604" y="2975"/>
                  </a:cubicBezTo>
                  <a:cubicBezTo>
                    <a:pt x="12339" y="3064"/>
                    <a:pt x="12809" y="3269"/>
                    <a:pt x="12868" y="3592"/>
                  </a:cubicBezTo>
                  <a:cubicBezTo>
                    <a:pt x="12956" y="4004"/>
                    <a:pt x="12398" y="4621"/>
                    <a:pt x="11399" y="5208"/>
                  </a:cubicBezTo>
                  <a:cubicBezTo>
                    <a:pt x="11027" y="4951"/>
                    <a:pt x="10628" y="4721"/>
                    <a:pt x="10227" y="4493"/>
                  </a:cubicBezTo>
                  <a:lnTo>
                    <a:pt x="10227" y="4493"/>
                  </a:lnTo>
                  <a:cubicBezTo>
                    <a:pt x="10402" y="3997"/>
                    <a:pt x="10548" y="3500"/>
                    <a:pt x="10664" y="2975"/>
                  </a:cubicBezTo>
                  <a:cubicBezTo>
                    <a:pt x="10811" y="2961"/>
                    <a:pt x="10965" y="2953"/>
                    <a:pt x="11123" y="2953"/>
                  </a:cubicBezTo>
                  <a:close/>
                  <a:moveTo>
                    <a:pt x="4906" y="3181"/>
                  </a:moveTo>
                  <a:cubicBezTo>
                    <a:pt x="5846" y="3269"/>
                    <a:pt x="6786" y="3445"/>
                    <a:pt x="7697" y="3710"/>
                  </a:cubicBezTo>
                  <a:cubicBezTo>
                    <a:pt x="6904" y="4150"/>
                    <a:pt x="6170" y="4650"/>
                    <a:pt x="5494" y="5237"/>
                  </a:cubicBezTo>
                  <a:lnTo>
                    <a:pt x="4936" y="5120"/>
                  </a:lnTo>
                  <a:lnTo>
                    <a:pt x="4965" y="5120"/>
                  </a:lnTo>
                  <a:cubicBezTo>
                    <a:pt x="4759" y="4738"/>
                    <a:pt x="4583" y="4327"/>
                    <a:pt x="4436" y="3915"/>
                  </a:cubicBezTo>
                  <a:cubicBezTo>
                    <a:pt x="4583" y="3680"/>
                    <a:pt x="4730" y="3445"/>
                    <a:pt x="4906" y="3181"/>
                  </a:cubicBezTo>
                  <a:close/>
                  <a:moveTo>
                    <a:pt x="5053" y="5326"/>
                  </a:moveTo>
                  <a:lnTo>
                    <a:pt x="5288" y="5384"/>
                  </a:lnTo>
                  <a:lnTo>
                    <a:pt x="5171" y="5531"/>
                  </a:lnTo>
                  <a:cubicBezTo>
                    <a:pt x="5141" y="5443"/>
                    <a:pt x="5083" y="5384"/>
                    <a:pt x="5053" y="5326"/>
                  </a:cubicBezTo>
                  <a:close/>
                  <a:moveTo>
                    <a:pt x="10135" y="4650"/>
                  </a:moveTo>
                  <a:cubicBezTo>
                    <a:pt x="10517" y="4856"/>
                    <a:pt x="10870" y="5061"/>
                    <a:pt x="11222" y="5296"/>
                  </a:cubicBezTo>
                  <a:cubicBezTo>
                    <a:pt x="10841" y="5502"/>
                    <a:pt x="10459" y="5707"/>
                    <a:pt x="10047" y="5854"/>
                  </a:cubicBezTo>
                  <a:cubicBezTo>
                    <a:pt x="10019" y="5654"/>
                    <a:pt x="9990" y="5453"/>
                    <a:pt x="9934" y="5225"/>
                  </a:cubicBezTo>
                  <a:lnTo>
                    <a:pt x="9934" y="5225"/>
                  </a:lnTo>
                  <a:cubicBezTo>
                    <a:pt x="9993" y="5052"/>
                    <a:pt x="10078" y="4851"/>
                    <a:pt x="10135" y="4650"/>
                  </a:cubicBezTo>
                  <a:close/>
                  <a:moveTo>
                    <a:pt x="9783" y="5502"/>
                  </a:moveTo>
                  <a:lnTo>
                    <a:pt x="9812" y="5531"/>
                  </a:lnTo>
                  <a:cubicBezTo>
                    <a:pt x="9842" y="5678"/>
                    <a:pt x="9842" y="5796"/>
                    <a:pt x="9871" y="5943"/>
                  </a:cubicBezTo>
                  <a:lnTo>
                    <a:pt x="9548" y="6060"/>
                  </a:lnTo>
                  <a:cubicBezTo>
                    <a:pt x="9636" y="5884"/>
                    <a:pt x="9724" y="5707"/>
                    <a:pt x="9783" y="5502"/>
                  </a:cubicBezTo>
                  <a:close/>
                  <a:moveTo>
                    <a:pt x="7962" y="3798"/>
                  </a:moveTo>
                  <a:cubicBezTo>
                    <a:pt x="8461" y="3945"/>
                    <a:pt x="8931" y="4121"/>
                    <a:pt x="9372" y="4297"/>
                  </a:cubicBezTo>
                  <a:cubicBezTo>
                    <a:pt x="9519" y="4591"/>
                    <a:pt x="9636" y="4885"/>
                    <a:pt x="9724" y="5208"/>
                  </a:cubicBezTo>
                  <a:cubicBezTo>
                    <a:pt x="9577" y="5531"/>
                    <a:pt x="9430" y="5854"/>
                    <a:pt x="9284" y="6178"/>
                  </a:cubicBezTo>
                  <a:lnTo>
                    <a:pt x="8725" y="6354"/>
                  </a:lnTo>
                  <a:cubicBezTo>
                    <a:pt x="7756" y="5943"/>
                    <a:pt x="6728" y="5590"/>
                    <a:pt x="5729" y="5296"/>
                  </a:cubicBezTo>
                  <a:cubicBezTo>
                    <a:pt x="6405" y="4709"/>
                    <a:pt x="7168" y="4209"/>
                    <a:pt x="7962" y="3798"/>
                  </a:cubicBezTo>
                  <a:close/>
                  <a:moveTo>
                    <a:pt x="9166" y="6413"/>
                  </a:moveTo>
                  <a:lnTo>
                    <a:pt x="9107" y="6530"/>
                  </a:lnTo>
                  <a:lnTo>
                    <a:pt x="8990" y="6471"/>
                  </a:lnTo>
                  <a:lnTo>
                    <a:pt x="9166" y="6413"/>
                  </a:lnTo>
                  <a:close/>
                  <a:moveTo>
                    <a:pt x="2713" y="4972"/>
                  </a:moveTo>
                  <a:cubicBezTo>
                    <a:pt x="3027" y="4972"/>
                    <a:pt x="3350" y="5004"/>
                    <a:pt x="3672" y="5061"/>
                  </a:cubicBezTo>
                  <a:cubicBezTo>
                    <a:pt x="3555" y="5384"/>
                    <a:pt x="3437" y="5737"/>
                    <a:pt x="3379" y="6089"/>
                  </a:cubicBezTo>
                  <a:cubicBezTo>
                    <a:pt x="3349" y="6354"/>
                    <a:pt x="3320" y="6589"/>
                    <a:pt x="3320" y="6824"/>
                  </a:cubicBezTo>
                  <a:cubicBezTo>
                    <a:pt x="2057" y="6501"/>
                    <a:pt x="1263" y="5854"/>
                    <a:pt x="1293" y="5531"/>
                  </a:cubicBezTo>
                  <a:cubicBezTo>
                    <a:pt x="1293" y="5237"/>
                    <a:pt x="1616" y="5032"/>
                    <a:pt x="2204" y="4973"/>
                  </a:cubicBezTo>
                  <a:lnTo>
                    <a:pt x="2204" y="5002"/>
                  </a:lnTo>
                  <a:cubicBezTo>
                    <a:pt x="2370" y="4982"/>
                    <a:pt x="2540" y="4972"/>
                    <a:pt x="2713" y="4972"/>
                  </a:cubicBezTo>
                  <a:close/>
                  <a:moveTo>
                    <a:pt x="9900" y="6148"/>
                  </a:moveTo>
                  <a:cubicBezTo>
                    <a:pt x="9900" y="6383"/>
                    <a:pt x="9900" y="6648"/>
                    <a:pt x="9871" y="6883"/>
                  </a:cubicBezTo>
                  <a:cubicBezTo>
                    <a:pt x="9665" y="6794"/>
                    <a:pt x="9489" y="6706"/>
                    <a:pt x="9284" y="6618"/>
                  </a:cubicBezTo>
                  <a:lnTo>
                    <a:pt x="9284" y="6589"/>
                  </a:lnTo>
                  <a:cubicBezTo>
                    <a:pt x="9313" y="6530"/>
                    <a:pt x="9372" y="6413"/>
                    <a:pt x="9430" y="6324"/>
                  </a:cubicBezTo>
                  <a:cubicBezTo>
                    <a:pt x="9577" y="6266"/>
                    <a:pt x="9754" y="6207"/>
                    <a:pt x="9900" y="6148"/>
                  </a:cubicBezTo>
                  <a:close/>
                  <a:moveTo>
                    <a:pt x="3878" y="5091"/>
                  </a:moveTo>
                  <a:cubicBezTo>
                    <a:pt x="4172" y="5149"/>
                    <a:pt x="4495" y="5208"/>
                    <a:pt x="4818" y="5296"/>
                  </a:cubicBezTo>
                  <a:lnTo>
                    <a:pt x="5024" y="5649"/>
                  </a:lnTo>
                  <a:cubicBezTo>
                    <a:pt x="4583" y="6060"/>
                    <a:pt x="4172" y="6471"/>
                    <a:pt x="3790" y="6941"/>
                  </a:cubicBezTo>
                  <a:lnTo>
                    <a:pt x="3526" y="6883"/>
                  </a:lnTo>
                  <a:cubicBezTo>
                    <a:pt x="3496" y="6648"/>
                    <a:pt x="3526" y="6383"/>
                    <a:pt x="3584" y="6148"/>
                  </a:cubicBezTo>
                  <a:cubicBezTo>
                    <a:pt x="3643" y="5796"/>
                    <a:pt x="3731" y="5443"/>
                    <a:pt x="3878" y="5091"/>
                  </a:cubicBezTo>
                  <a:close/>
                  <a:moveTo>
                    <a:pt x="5553" y="5472"/>
                  </a:moveTo>
                  <a:cubicBezTo>
                    <a:pt x="6522" y="5737"/>
                    <a:pt x="7492" y="6060"/>
                    <a:pt x="8432" y="6442"/>
                  </a:cubicBezTo>
                  <a:cubicBezTo>
                    <a:pt x="7638" y="6677"/>
                    <a:pt x="6816" y="6824"/>
                    <a:pt x="5993" y="6941"/>
                  </a:cubicBezTo>
                  <a:cubicBezTo>
                    <a:pt x="5905" y="6794"/>
                    <a:pt x="5611" y="6324"/>
                    <a:pt x="5259" y="5707"/>
                  </a:cubicBezTo>
                  <a:lnTo>
                    <a:pt x="5288" y="5707"/>
                  </a:lnTo>
                  <a:cubicBezTo>
                    <a:pt x="5347" y="5619"/>
                    <a:pt x="5435" y="5531"/>
                    <a:pt x="5553" y="5472"/>
                  </a:cubicBezTo>
                  <a:close/>
                  <a:moveTo>
                    <a:pt x="5112" y="5825"/>
                  </a:moveTo>
                  <a:cubicBezTo>
                    <a:pt x="5406" y="6354"/>
                    <a:pt x="5670" y="6765"/>
                    <a:pt x="5788" y="6971"/>
                  </a:cubicBezTo>
                  <a:cubicBezTo>
                    <a:pt x="5553" y="6971"/>
                    <a:pt x="5318" y="7029"/>
                    <a:pt x="5083" y="7029"/>
                  </a:cubicBezTo>
                  <a:cubicBezTo>
                    <a:pt x="4988" y="7037"/>
                    <a:pt x="4894" y="7041"/>
                    <a:pt x="4799" y="7041"/>
                  </a:cubicBezTo>
                  <a:cubicBezTo>
                    <a:pt x="4541" y="7041"/>
                    <a:pt x="4283" y="7014"/>
                    <a:pt x="4025" y="6971"/>
                  </a:cubicBezTo>
                  <a:lnTo>
                    <a:pt x="3996" y="6971"/>
                  </a:lnTo>
                  <a:cubicBezTo>
                    <a:pt x="4348" y="6559"/>
                    <a:pt x="4730" y="6207"/>
                    <a:pt x="5112" y="5825"/>
                  </a:cubicBezTo>
                  <a:close/>
                  <a:moveTo>
                    <a:pt x="3526" y="7088"/>
                  </a:moveTo>
                  <a:lnTo>
                    <a:pt x="3643" y="7118"/>
                  </a:lnTo>
                  <a:lnTo>
                    <a:pt x="3526" y="7235"/>
                  </a:lnTo>
                  <a:lnTo>
                    <a:pt x="3526" y="7088"/>
                  </a:lnTo>
                  <a:close/>
                  <a:moveTo>
                    <a:pt x="4025" y="3181"/>
                  </a:moveTo>
                  <a:cubicBezTo>
                    <a:pt x="4084" y="3416"/>
                    <a:pt x="4142" y="3651"/>
                    <a:pt x="4231" y="3915"/>
                  </a:cubicBezTo>
                  <a:cubicBezTo>
                    <a:pt x="4054" y="4239"/>
                    <a:pt x="3907" y="4562"/>
                    <a:pt x="3761" y="4885"/>
                  </a:cubicBezTo>
                  <a:cubicBezTo>
                    <a:pt x="3419" y="4828"/>
                    <a:pt x="3078" y="4796"/>
                    <a:pt x="2736" y="4796"/>
                  </a:cubicBezTo>
                  <a:cubicBezTo>
                    <a:pt x="2549" y="4796"/>
                    <a:pt x="2362" y="4805"/>
                    <a:pt x="2174" y="4826"/>
                  </a:cubicBezTo>
                  <a:cubicBezTo>
                    <a:pt x="1322" y="4885"/>
                    <a:pt x="1087" y="5267"/>
                    <a:pt x="1087" y="5561"/>
                  </a:cubicBezTo>
                  <a:cubicBezTo>
                    <a:pt x="1058" y="6060"/>
                    <a:pt x="2086" y="6736"/>
                    <a:pt x="3320" y="7059"/>
                  </a:cubicBezTo>
                  <a:cubicBezTo>
                    <a:pt x="3349" y="7176"/>
                    <a:pt x="3349" y="7323"/>
                    <a:pt x="3379" y="7441"/>
                  </a:cubicBezTo>
                  <a:cubicBezTo>
                    <a:pt x="3232" y="7617"/>
                    <a:pt x="3114" y="7793"/>
                    <a:pt x="2997" y="7970"/>
                  </a:cubicBezTo>
                  <a:cubicBezTo>
                    <a:pt x="1293" y="6971"/>
                    <a:pt x="206" y="5678"/>
                    <a:pt x="265" y="4767"/>
                  </a:cubicBezTo>
                  <a:cubicBezTo>
                    <a:pt x="323" y="4239"/>
                    <a:pt x="676" y="3857"/>
                    <a:pt x="1410" y="3592"/>
                  </a:cubicBezTo>
                  <a:cubicBezTo>
                    <a:pt x="1939" y="3387"/>
                    <a:pt x="2497" y="3269"/>
                    <a:pt x="3085" y="3210"/>
                  </a:cubicBezTo>
                  <a:cubicBezTo>
                    <a:pt x="3379" y="3181"/>
                    <a:pt x="3702" y="3181"/>
                    <a:pt x="4025" y="3181"/>
                  </a:cubicBezTo>
                  <a:close/>
                  <a:moveTo>
                    <a:pt x="3437" y="7676"/>
                  </a:moveTo>
                  <a:cubicBezTo>
                    <a:pt x="3496" y="7911"/>
                    <a:pt x="3584" y="8146"/>
                    <a:pt x="3702" y="8351"/>
                  </a:cubicBezTo>
                  <a:cubicBezTo>
                    <a:pt x="3526" y="8263"/>
                    <a:pt x="3320" y="8175"/>
                    <a:pt x="3144" y="8058"/>
                  </a:cubicBezTo>
                  <a:cubicBezTo>
                    <a:pt x="3232" y="7940"/>
                    <a:pt x="3349" y="7823"/>
                    <a:pt x="3437" y="7676"/>
                  </a:cubicBezTo>
                  <a:close/>
                  <a:moveTo>
                    <a:pt x="11399" y="5443"/>
                  </a:moveTo>
                  <a:cubicBezTo>
                    <a:pt x="12133" y="6001"/>
                    <a:pt x="12574" y="6559"/>
                    <a:pt x="12633" y="7118"/>
                  </a:cubicBezTo>
                  <a:cubicBezTo>
                    <a:pt x="12691" y="7441"/>
                    <a:pt x="12574" y="7764"/>
                    <a:pt x="12368" y="8028"/>
                  </a:cubicBezTo>
                  <a:cubicBezTo>
                    <a:pt x="12280" y="8146"/>
                    <a:pt x="12192" y="8263"/>
                    <a:pt x="12074" y="8381"/>
                  </a:cubicBezTo>
                  <a:cubicBezTo>
                    <a:pt x="11457" y="7793"/>
                    <a:pt x="10782" y="7323"/>
                    <a:pt x="10018" y="6971"/>
                  </a:cubicBezTo>
                  <a:cubicBezTo>
                    <a:pt x="10077" y="6677"/>
                    <a:pt x="10106" y="6383"/>
                    <a:pt x="10077" y="6060"/>
                  </a:cubicBezTo>
                  <a:cubicBezTo>
                    <a:pt x="10517" y="5884"/>
                    <a:pt x="10958" y="5678"/>
                    <a:pt x="11399" y="5443"/>
                  </a:cubicBezTo>
                  <a:close/>
                  <a:moveTo>
                    <a:pt x="8725" y="6559"/>
                  </a:moveTo>
                  <a:lnTo>
                    <a:pt x="9019" y="6677"/>
                  </a:lnTo>
                  <a:cubicBezTo>
                    <a:pt x="8608" y="7441"/>
                    <a:pt x="8138" y="8175"/>
                    <a:pt x="7609" y="8851"/>
                  </a:cubicBezTo>
                  <a:cubicBezTo>
                    <a:pt x="7080" y="8293"/>
                    <a:pt x="6581" y="7705"/>
                    <a:pt x="6140" y="7118"/>
                  </a:cubicBezTo>
                  <a:cubicBezTo>
                    <a:pt x="6992" y="7000"/>
                    <a:pt x="7873" y="6794"/>
                    <a:pt x="8725" y="6559"/>
                  </a:cubicBezTo>
                  <a:close/>
                  <a:moveTo>
                    <a:pt x="9166" y="6765"/>
                  </a:moveTo>
                  <a:cubicBezTo>
                    <a:pt x="9401" y="6853"/>
                    <a:pt x="9607" y="6971"/>
                    <a:pt x="9783" y="7059"/>
                  </a:cubicBezTo>
                  <a:cubicBezTo>
                    <a:pt x="9636" y="7764"/>
                    <a:pt x="9195" y="8381"/>
                    <a:pt x="8578" y="8763"/>
                  </a:cubicBezTo>
                  <a:cubicBezTo>
                    <a:pt x="8373" y="8939"/>
                    <a:pt x="8108" y="9057"/>
                    <a:pt x="7844" y="9115"/>
                  </a:cubicBezTo>
                  <a:lnTo>
                    <a:pt x="7727" y="8998"/>
                  </a:lnTo>
                  <a:cubicBezTo>
                    <a:pt x="8285" y="8293"/>
                    <a:pt x="8755" y="7558"/>
                    <a:pt x="9166" y="6765"/>
                  </a:cubicBezTo>
                  <a:close/>
                  <a:moveTo>
                    <a:pt x="5905" y="7147"/>
                  </a:moveTo>
                  <a:cubicBezTo>
                    <a:pt x="6375" y="7793"/>
                    <a:pt x="6904" y="8440"/>
                    <a:pt x="7462" y="9027"/>
                  </a:cubicBezTo>
                  <a:lnTo>
                    <a:pt x="7315" y="9233"/>
                  </a:lnTo>
                  <a:cubicBezTo>
                    <a:pt x="7258" y="9234"/>
                    <a:pt x="7200" y="9235"/>
                    <a:pt x="7143" y="9235"/>
                  </a:cubicBezTo>
                  <a:cubicBezTo>
                    <a:pt x="6055" y="9235"/>
                    <a:pt x="4972" y="8973"/>
                    <a:pt x="3996" y="8498"/>
                  </a:cubicBezTo>
                  <a:cubicBezTo>
                    <a:pt x="3790" y="8175"/>
                    <a:pt x="3643" y="7852"/>
                    <a:pt x="3584" y="7500"/>
                  </a:cubicBezTo>
                  <a:cubicBezTo>
                    <a:pt x="3672" y="7382"/>
                    <a:pt x="3761" y="7264"/>
                    <a:pt x="3849" y="7176"/>
                  </a:cubicBezTo>
                  <a:cubicBezTo>
                    <a:pt x="4090" y="7211"/>
                    <a:pt x="4331" y="7225"/>
                    <a:pt x="4571" y="7225"/>
                  </a:cubicBezTo>
                  <a:cubicBezTo>
                    <a:pt x="4742" y="7225"/>
                    <a:pt x="4912" y="7218"/>
                    <a:pt x="5083" y="7206"/>
                  </a:cubicBezTo>
                  <a:cubicBezTo>
                    <a:pt x="5347" y="7206"/>
                    <a:pt x="5641" y="7176"/>
                    <a:pt x="5905" y="7147"/>
                  </a:cubicBezTo>
                  <a:close/>
                  <a:moveTo>
                    <a:pt x="4201" y="8792"/>
                  </a:moveTo>
                  <a:lnTo>
                    <a:pt x="4201" y="8792"/>
                  </a:lnTo>
                  <a:cubicBezTo>
                    <a:pt x="5141" y="9203"/>
                    <a:pt x="6140" y="9409"/>
                    <a:pt x="7139" y="9409"/>
                  </a:cubicBezTo>
                  <a:cubicBezTo>
                    <a:pt x="6904" y="9673"/>
                    <a:pt x="6640" y="9938"/>
                    <a:pt x="6375" y="10202"/>
                  </a:cubicBezTo>
                  <a:cubicBezTo>
                    <a:pt x="5523" y="9967"/>
                    <a:pt x="4759" y="9468"/>
                    <a:pt x="4201" y="8792"/>
                  </a:cubicBezTo>
                  <a:close/>
                  <a:moveTo>
                    <a:pt x="9989" y="7176"/>
                  </a:moveTo>
                  <a:cubicBezTo>
                    <a:pt x="10694" y="7500"/>
                    <a:pt x="11369" y="7970"/>
                    <a:pt x="11957" y="8528"/>
                  </a:cubicBezTo>
                  <a:cubicBezTo>
                    <a:pt x="11193" y="9321"/>
                    <a:pt x="10253" y="9879"/>
                    <a:pt x="9195" y="10202"/>
                  </a:cubicBezTo>
                  <a:cubicBezTo>
                    <a:pt x="8784" y="9908"/>
                    <a:pt x="8373" y="9615"/>
                    <a:pt x="8020" y="9262"/>
                  </a:cubicBezTo>
                  <a:cubicBezTo>
                    <a:pt x="8255" y="9203"/>
                    <a:pt x="8490" y="9086"/>
                    <a:pt x="8725" y="8939"/>
                  </a:cubicBezTo>
                  <a:cubicBezTo>
                    <a:pt x="9342" y="8528"/>
                    <a:pt x="9783" y="7881"/>
                    <a:pt x="9989" y="7176"/>
                  </a:cubicBezTo>
                  <a:close/>
                  <a:moveTo>
                    <a:pt x="7815" y="9321"/>
                  </a:moveTo>
                  <a:cubicBezTo>
                    <a:pt x="8138" y="9644"/>
                    <a:pt x="8520" y="9967"/>
                    <a:pt x="8931" y="10232"/>
                  </a:cubicBezTo>
                  <a:cubicBezTo>
                    <a:pt x="8549" y="10320"/>
                    <a:pt x="8153" y="10364"/>
                    <a:pt x="7756" y="10364"/>
                  </a:cubicBezTo>
                  <a:cubicBezTo>
                    <a:pt x="7359" y="10364"/>
                    <a:pt x="6963" y="10320"/>
                    <a:pt x="6581" y="10232"/>
                  </a:cubicBezTo>
                  <a:cubicBezTo>
                    <a:pt x="6875" y="9967"/>
                    <a:pt x="7139" y="9673"/>
                    <a:pt x="7403" y="9380"/>
                  </a:cubicBezTo>
                  <a:cubicBezTo>
                    <a:pt x="7550" y="9350"/>
                    <a:pt x="7668" y="9350"/>
                    <a:pt x="7815" y="9321"/>
                  </a:cubicBezTo>
                  <a:close/>
                  <a:moveTo>
                    <a:pt x="12104" y="8645"/>
                  </a:moveTo>
                  <a:cubicBezTo>
                    <a:pt x="12309" y="8880"/>
                    <a:pt x="12456" y="9174"/>
                    <a:pt x="12456" y="9497"/>
                  </a:cubicBezTo>
                  <a:cubicBezTo>
                    <a:pt x="12427" y="9732"/>
                    <a:pt x="12280" y="9967"/>
                    <a:pt x="12104" y="10114"/>
                  </a:cubicBezTo>
                  <a:lnTo>
                    <a:pt x="12074" y="10114"/>
                  </a:lnTo>
                  <a:cubicBezTo>
                    <a:pt x="11810" y="10467"/>
                    <a:pt x="11399" y="10672"/>
                    <a:pt x="10958" y="10702"/>
                  </a:cubicBezTo>
                  <a:cubicBezTo>
                    <a:pt x="10906" y="10705"/>
                    <a:pt x="10853" y="10706"/>
                    <a:pt x="10801" y="10706"/>
                  </a:cubicBezTo>
                  <a:cubicBezTo>
                    <a:pt x="10325" y="10706"/>
                    <a:pt x="9854" y="10584"/>
                    <a:pt x="9430" y="10320"/>
                  </a:cubicBezTo>
                  <a:cubicBezTo>
                    <a:pt x="10459" y="9997"/>
                    <a:pt x="11369" y="9438"/>
                    <a:pt x="12104" y="8645"/>
                  </a:cubicBezTo>
                  <a:close/>
                  <a:moveTo>
                    <a:pt x="3056" y="8234"/>
                  </a:moveTo>
                  <a:cubicBezTo>
                    <a:pt x="3320" y="8381"/>
                    <a:pt x="3584" y="8528"/>
                    <a:pt x="3849" y="8645"/>
                  </a:cubicBezTo>
                  <a:cubicBezTo>
                    <a:pt x="4407" y="9468"/>
                    <a:pt x="5229" y="10055"/>
                    <a:pt x="6199" y="10320"/>
                  </a:cubicBezTo>
                  <a:cubicBezTo>
                    <a:pt x="5406" y="11054"/>
                    <a:pt x="4407" y="11495"/>
                    <a:pt x="3349" y="11554"/>
                  </a:cubicBezTo>
                  <a:cubicBezTo>
                    <a:pt x="3307" y="11556"/>
                    <a:pt x="3265" y="11557"/>
                    <a:pt x="3225" y="11557"/>
                  </a:cubicBezTo>
                  <a:cubicBezTo>
                    <a:pt x="2707" y="11557"/>
                    <a:pt x="2367" y="11385"/>
                    <a:pt x="2204" y="11113"/>
                  </a:cubicBezTo>
                  <a:cubicBezTo>
                    <a:pt x="1910" y="10555"/>
                    <a:pt x="2233" y="9468"/>
                    <a:pt x="3056" y="8234"/>
                  </a:cubicBezTo>
                  <a:close/>
                  <a:moveTo>
                    <a:pt x="9419" y="0"/>
                  </a:moveTo>
                  <a:cubicBezTo>
                    <a:pt x="9356" y="0"/>
                    <a:pt x="9292" y="3"/>
                    <a:pt x="9225" y="8"/>
                  </a:cubicBezTo>
                  <a:cubicBezTo>
                    <a:pt x="8373" y="155"/>
                    <a:pt x="7550" y="508"/>
                    <a:pt x="6875" y="1036"/>
                  </a:cubicBezTo>
                  <a:cubicBezTo>
                    <a:pt x="6346" y="625"/>
                    <a:pt x="5699" y="390"/>
                    <a:pt x="5024" y="361"/>
                  </a:cubicBezTo>
                  <a:cubicBezTo>
                    <a:pt x="4818" y="390"/>
                    <a:pt x="4613" y="478"/>
                    <a:pt x="4436" y="625"/>
                  </a:cubicBezTo>
                  <a:cubicBezTo>
                    <a:pt x="3907" y="1125"/>
                    <a:pt x="3761" y="1918"/>
                    <a:pt x="3966" y="2946"/>
                  </a:cubicBezTo>
                  <a:cubicBezTo>
                    <a:pt x="3893" y="2944"/>
                    <a:pt x="3819" y="2942"/>
                    <a:pt x="3745" y="2942"/>
                  </a:cubicBezTo>
                  <a:cubicBezTo>
                    <a:pt x="2934" y="2942"/>
                    <a:pt x="2106" y="3090"/>
                    <a:pt x="1352" y="3387"/>
                  </a:cubicBezTo>
                  <a:cubicBezTo>
                    <a:pt x="558" y="3680"/>
                    <a:pt x="118" y="4121"/>
                    <a:pt x="59" y="4738"/>
                  </a:cubicBezTo>
                  <a:cubicBezTo>
                    <a:pt x="0" y="5737"/>
                    <a:pt x="1087" y="7059"/>
                    <a:pt x="2879" y="8116"/>
                  </a:cubicBezTo>
                  <a:cubicBezTo>
                    <a:pt x="1998" y="9438"/>
                    <a:pt x="1704" y="10555"/>
                    <a:pt x="2057" y="11172"/>
                  </a:cubicBezTo>
                  <a:cubicBezTo>
                    <a:pt x="2233" y="11554"/>
                    <a:pt x="2703" y="11730"/>
                    <a:pt x="3349" y="11730"/>
                  </a:cubicBezTo>
                  <a:lnTo>
                    <a:pt x="3614" y="11730"/>
                  </a:lnTo>
                  <a:cubicBezTo>
                    <a:pt x="4671" y="11612"/>
                    <a:pt x="5670" y="11142"/>
                    <a:pt x="6434" y="10408"/>
                  </a:cubicBezTo>
                  <a:cubicBezTo>
                    <a:pt x="6889" y="10525"/>
                    <a:pt x="7359" y="10584"/>
                    <a:pt x="7826" y="10584"/>
                  </a:cubicBezTo>
                  <a:cubicBezTo>
                    <a:pt x="8292" y="10584"/>
                    <a:pt x="8755" y="10525"/>
                    <a:pt x="9195" y="10408"/>
                  </a:cubicBezTo>
                  <a:cubicBezTo>
                    <a:pt x="9714" y="10735"/>
                    <a:pt x="10282" y="10910"/>
                    <a:pt x="10878" y="10910"/>
                  </a:cubicBezTo>
                  <a:cubicBezTo>
                    <a:pt x="10924" y="10910"/>
                    <a:pt x="10970" y="10909"/>
                    <a:pt x="11017" y="10907"/>
                  </a:cubicBezTo>
                  <a:cubicBezTo>
                    <a:pt x="11516" y="10849"/>
                    <a:pt x="11957" y="10614"/>
                    <a:pt x="12280" y="10232"/>
                  </a:cubicBezTo>
                  <a:cubicBezTo>
                    <a:pt x="12515" y="10055"/>
                    <a:pt x="12662" y="9791"/>
                    <a:pt x="12691" y="9497"/>
                  </a:cubicBezTo>
                  <a:cubicBezTo>
                    <a:pt x="12662" y="9115"/>
                    <a:pt x="12515" y="8763"/>
                    <a:pt x="12251" y="8498"/>
                  </a:cubicBezTo>
                  <a:cubicBezTo>
                    <a:pt x="12368" y="8381"/>
                    <a:pt x="12456" y="8263"/>
                    <a:pt x="12544" y="8116"/>
                  </a:cubicBezTo>
                  <a:cubicBezTo>
                    <a:pt x="12809" y="7823"/>
                    <a:pt x="12926" y="7441"/>
                    <a:pt x="12868" y="7059"/>
                  </a:cubicBezTo>
                  <a:cubicBezTo>
                    <a:pt x="12809" y="6501"/>
                    <a:pt x="12368" y="5884"/>
                    <a:pt x="11604" y="5296"/>
                  </a:cubicBezTo>
                  <a:cubicBezTo>
                    <a:pt x="12633" y="4679"/>
                    <a:pt x="13191" y="4004"/>
                    <a:pt x="13073" y="3504"/>
                  </a:cubicBezTo>
                  <a:cubicBezTo>
                    <a:pt x="13014" y="3210"/>
                    <a:pt x="12691" y="2858"/>
                    <a:pt x="11634" y="2740"/>
                  </a:cubicBezTo>
                  <a:cubicBezTo>
                    <a:pt x="11472" y="2726"/>
                    <a:pt x="11318" y="2718"/>
                    <a:pt x="11164" y="2718"/>
                  </a:cubicBezTo>
                  <a:cubicBezTo>
                    <a:pt x="11009" y="2718"/>
                    <a:pt x="10855" y="2726"/>
                    <a:pt x="10694" y="2740"/>
                  </a:cubicBezTo>
                  <a:cubicBezTo>
                    <a:pt x="10870" y="2123"/>
                    <a:pt x="10870" y="1448"/>
                    <a:pt x="10694" y="801"/>
                  </a:cubicBezTo>
                  <a:cubicBezTo>
                    <a:pt x="10480" y="267"/>
                    <a:pt x="10048" y="0"/>
                    <a:pt x="9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 name="Google Shape;407;p36">
              <a:extLst>
                <a:ext uri="{FF2B5EF4-FFF2-40B4-BE49-F238E27FC236}">
                  <a16:creationId xmlns:a16="http://schemas.microsoft.com/office/drawing/2014/main" id="{1631B464-4CB2-4568-91E8-888E284F40DA}"/>
                </a:ext>
              </a:extLst>
            </p:cNvPr>
            <p:cNvSpPr/>
            <p:nvPr/>
          </p:nvSpPr>
          <p:spPr>
            <a:xfrm>
              <a:off x="5099825" y="1059450"/>
              <a:ext cx="56545" cy="4084092"/>
            </a:xfrm>
            <a:custGeom>
              <a:avLst/>
              <a:gdLst/>
              <a:ahLst/>
              <a:cxnLst/>
              <a:rect l="l" t="t" r="r" b="b"/>
              <a:pathLst>
                <a:path w="4795" h="160554" extrusionOk="0">
                  <a:moveTo>
                    <a:pt x="3665" y="0"/>
                  </a:moveTo>
                  <a:cubicBezTo>
                    <a:pt x="3104" y="4567"/>
                    <a:pt x="220" y="17225"/>
                    <a:pt x="300" y="27400"/>
                  </a:cubicBezTo>
                  <a:cubicBezTo>
                    <a:pt x="380" y="37575"/>
                    <a:pt x="3665" y="51836"/>
                    <a:pt x="4146" y="61049"/>
                  </a:cubicBezTo>
                  <a:cubicBezTo>
                    <a:pt x="4627" y="70263"/>
                    <a:pt x="3865" y="75270"/>
                    <a:pt x="3184" y="82681"/>
                  </a:cubicBezTo>
                  <a:cubicBezTo>
                    <a:pt x="2503" y="90092"/>
                    <a:pt x="-180" y="96821"/>
                    <a:pt x="60" y="105514"/>
                  </a:cubicBezTo>
                  <a:cubicBezTo>
                    <a:pt x="301" y="114207"/>
                    <a:pt x="4026" y="126906"/>
                    <a:pt x="4627" y="134837"/>
                  </a:cubicBezTo>
                  <a:cubicBezTo>
                    <a:pt x="5228" y="142769"/>
                    <a:pt x="3705" y="148817"/>
                    <a:pt x="3665" y="153103"/>
                  </a:cubicBezTo>
                  <a:cubicBezTo>
                    <a:pt x="3625" y="157389"/>
                    <a:pt x="4266" y="159312"/>
                    <a:pt x="4386" y="160554"/>
                  </a:cubicBezTo>
                </a:path>
              </a:pathLst>
            </a:custGeom>
            <a:noFill/>
            <a:ln w="9525" cap="flat" cmpd="sng">
              <a:solidFill>
                <a:schemeClr val="accent2"/>
              </a:solidFill>
              <a:prstDash val="solid"/>
              <a:round/>
              <a:headEnd type="none" w="med" len="med"/>
              <a:tailEnd type="none" w="med" len="med"/>
            </a:ln>
          </p:spPr>
        </p:sp>
      </p:grpSp>
    </p:spTree>
    <p:extLst>
      <p:ext uri="{BB962C8B-B14F-4D97-AF65-F5344CB8AC3E}">
        <p14:creationId xmlns:p14="http://schemas.microsoft.com/office/powerpoint/2010/main" val="295386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83112" y="234176"/>
            <a:ext cx="5954751" cy="1077218"/>
          </a:xfrm>
          <a:prstGeom prst="rect">
            <a:avLst/>
          </a:prstGeom>
          <a:noFill/>
        </p:spPr>
        <p:txBody>
          <a:bodyPr wrap="square" rtlCol="0">
            <a:spAutoFit/>
          </a:bodyPr>
          <a:lstStyle/>
          <a:p>
            <a:r>
              <a:rPr lang="en-US" sz="3200" b="1" dirty="0" smtClean="0">
                <a:latin typeface="Roboto" panose="02000000000000000000" pitchFamily="2" charset="0"/>
                <a:ea typeface="Roboto" panose="02000000000000000000" pitchFamily="2" charset="0"/>
              </a:rPr>
              <a:t>Proposed business feasibility</a:t>
            </a:r>
            <a:endParaRPr lang="en-US" sz="3200" dirty="0" smtClean="0">
              <a:latin typeface="Roboto" panose="02000000000000000000" pitchFamily="2" charset="0"/>
              <a:ea typeface="Roboto" panose="02000000000000000000" pitchFamily="2" charset="0"/>
            </a:endParaRPr>
          </a:p>
          <a:p>
            <a:endParaRPr lang="en-US" sz="3200" dirty="0">
              <a:latin typeface="Roboto" panose="02000000000000000000" pitchFamily="2" charset="0"/>
              <a:ea typeface="Roboto" panose="02000000000000000000" pitchFamily="2" charset="0"/>
            </a:endParaRPr>
          </a:p>
        </p:txBody>
      </p:sp>
      <p:sp>
        <p:nvSpPr>
          <p:cNvPr id="5" name="TextBox 4"/>
          <p:cNvSpPr txBox="1"/>
          <p:nvPr/>
        </p:nvSpPr>
        <p:spPr>
          <a:xfrm>
            <a:off x="769434" y="1311394"/>
            <a:ext cx="7917366" cy="2523768"/>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We will open our beneficiary a mobile accessories shop here in Karachi at </a:t>
            </a:r>
            <a:r>
              <a:rPr lang="en-US" sz="1600" dirty="0" err="1">
                <a:latin typeface="Roboto" panose="02000000000000000000" pitchFamily="2" charset="0"/>
                <a:ea typeface="Roboto" panose="02000000000000000000" pitchFamily="2" charset="0"/>
              </a:rPr>
              <a:t>Gulshan</a:t>
            </a:r>
            <a:r>
              <a:rPr lang="en-US" sz="1600" dirty="0">
                <a:latin typeface="Roboto" panose="02000000000000000000" pitchFamily="2" charset="0"/>
                <a:ea typeface="Roboto" panose="02000000000000000000" pitchFamily="2" charset="0"/>
              </a:rPr>
              <a:t> market. Since he has prior experience and customers, we are hoping his business will take of in 2-3 months. We will pay shop rent up to 4 months after that he would have to bear his own expense</a:t>
            </a:r>
            <a:r>
              <a:rPr lang="en-US" sz="1600">
                <a:latin typeface="Roboto" panose="02000000000000000000" pitchFamily="2" charset="0"/>
                <a:ea typeface="Roboto" panose="02000000000000000000" pitchFamily="2" charset="0"/>
              </a:rPr>
              <a:t>. </a:t>
            </a:r>
            <a:endParaRPr lang="en-US" sz="1600" smtClean="0">
              <a:latin typeface="Roboto" panose="02000000000000000000" pitchFamily="2" charset="0"/>
              <a:ea typeface="Roboto" panose="02000000000000000000" pitchFamily="2" charset="0"/>
            </a:endParaRPr>
          </a:p>
          <a:p>
            <a:endParaRPr lang="en-US" sz="1600" dirty="0">
              <a:latin typeface="Roboto" panose="02000000000000000000" pitchFamily="2" charset="0"/>
              <a:ea typeface="Roboto" panose="02000000000000000000" pitchFamily="2" charset="0"/>
            </a:endParaRPr>
          </a:p>
          <a:p>
            <a:r>
              <a:rPr lang="en-US" sz="1600" dirty="0">
                <a:latin typeface="Roboto" panose="02000000000000000000" pitchFamily="2" charset="0"/>
                <a:ea typeface="Roboto" panose="02000000000000000000" pitchFamily="2" charset="0"/>
              </a:rPr>
              <a:t>To make sure that his business in running he would have direct contact with us, to monitor the success of the business we will pay surprise visit and look at his finances furthermore after 4 months he has to pay as 3% of his profit so in that way we will be able to keep check and balance</a:t>
            </a:r>
            <a:r>
              <a:rPr lang="en-US" dirty="0"/>
              <a:t>.</a:t>
            </a:r>
          </a:p>
          <a:p>
            <a:r>
              <a:rPr lang="en-US" dirty="0" smtClean="0"/>
              <a:t> </a:t>
            </a:r>
            <a:endParaRPr lang="en-US" dirty="0"/>
          </a:p>
        </p:txBody>
      </p:sp>
    </p:spTree>
    <p:extLst>
      <p:ext uri="{BB962C8B-B14F-4D97-AF65-F5344CB8AC3E}">
        <p14:creationId xmlns:p14="http://schemas.microsoft.com/office/powerpoint/2010/main" val="151770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1416050"/>
            <a:ext cx="5891213" cy="2646363"/>
          </a:xfrm>
        </p:spPr>
        <p:txBody>
          <a:bodyPr/>
          <a:lstStyle/>
          <a:p>
            <a:r>
              <a:rPr lang="en-US" dirty="0" smtClean="0"/>
              <a:t>Hard working</a:t>
            </a:r>
          </a:p>
          <a:p>
            <a:r>
              <a:rPr lang="en-US" dirty="0" smtClean="0"/>
              <a:t>Know how of the business</a:t>
            </a:r>
          </a:p>
          <a:p>
            <a:r>
              <a:rPr lang="en-US" dirty="0" smtClean="0"/>
              <a:t>Honest</a:t>
            </a:r>
          </a:p>
          <a:p>
            <a:r>
              <a:rPr lang="en-US" dirty="0" smtClean="0"/>
              <a:t>Knows how to capture the market share</a:t>
            </a:r>
          </a:p>
          <a:p>
            <a:r>
              <a:rPr lang="en-US" dirty="0" smtClean="0"/>
              <a:t>Prior experience</a:t>
            </a:r>
          </a:p>
          <a:p>
            <a:r>
              <a:rPr lang="en-US" dirty="0" smtClean="0"/>
              <a:t>Can grow the business</a:t>
            </a:r>
          </a:p>
          <a:p>
            <a:r>
              <a:rPr lang="en-US" dirty="0" smtClean="0"/>
              <a:t>Lost his job due to Covid-19</a:t>
            </a:r>
          </a:p>
          <a:p>
            <a:r>
              <a:rPr lang="en-US" dirty="0" smtClean="0"/>
              <a:t>Looking for investment to start a business </a:t>
            </a:r>
            <a:endParaRPr lang="en-US" dirty="0"/>
          </a:p>
        </p:txBody>
      </p:sp>
      <p:sp>
        <p:nvSpPr>
          <p:cNvPr id="3" name="Title 2"/>
          <p:cNvSpPr>
            <a:spLocks noGrp="1"/>
          </p:cNvSpPr>
          <p:nvPr>
            <p:ph type="title" idx="4294967295"/>
          </p:nvPr>
        </p:nvSpPr>
        <p:spPr>
          <a:xfrm>
            <a:off x="0" y="663575"/>
            <a:ext cx="7708900" cy="492125"/>
          </a:xfrm>
        </p:spPr>
        <p:txBody>
          <a:bodyPr anchor="t"/>
          <a:lstStyle/>
          <a:p>
            <a:pPr algn="ctr"/>
            <a:r>
              <a:rPr lang="en-US" dirty="0" smtClean="0">
                <a:solidFill>
                  <a:schemeClr val="tx1"/>
                </a:solidFill>
                <a:latin typeface="Roboto" panose="02000000000000000000" pitchFamily="2" charset="0"/>
                <a:ea typeface="Roboto" panose="02000000000000000000" pitchFamily="2" charset="0"/>
              </a:rPr>
              <a:t>Criteria of selecting individual</a:t>
            </a:r>
            <a:endParaRPr lang="en-US"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5236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body" idx="4294967295"/>
          </p:nvPr>
        </p:nvSpPr>
        <p:spPr>
          <a:xfrm>
            <a:off x="0" y="1009650"/>
            <a:ext cx="8251825" cy="3600450"/>
          </a:xfrm>
          <a:prstGeom prst="rect">
            <a:avLst/>
          </a:prstGeom>
        </p:spPr>
        <p:txBody>
          <a:bodyPr spcFirstLastPara="1" wrap="square" lIns="91425" tIns="91425" rIns="91425" bIns="91425" anchor="t" anchorCtr="0">
            <a:noAutofit/>
          </a:bodyPr>
          <a:lstStyle/>
          <a:p>
            <a:pPr marL="127000" indent="0">
              <a:lnSpc>
                <a:spcPct val="150000"/>
              </a:lnSpc>
              <a:buNone/>
            </a:pPr>
            <a:r>
              <a:rPr lang="en-US" b="1" dirty="0">
                <a:solidFill>
                  <a:schemeClr val="tx1"/>
                </a:solidFill>
              </a:rPr>
              <a:t>Name</a:t>
            </a:r>
            <a:r>
              <a:rPr lang="en-US" dirty="0">
                <a:solidFill>
                  <a:schemeClr val="tx1"/>
                </a:solidFill>
              </a:rPr>
              <a:t>: </a:t>
            </a:r>
            <a:r>
              <a:rPr lang="en-US" dirty="0"/>
              <a:t> Muhammad </a:t>
            </a:r>
            <a:r>
              <a:rPr lang="en-US" dirty="0" smtClean="0"/>
              <a:t>Kashif</a:t>
            </a:r>
          </a:p>
          <a:p>
            <a:pPr marL="127000" indent="0">
              <a:lnSpc>
                <a:spcPct val="150000"/>
              </a:lnSpc>
              <a:buNone/>
            </a:pPr>
            <a:r>
              <a:rPr lang="en-US" b="1" dirty="0" smtClean="0">
                <a:solidFill>
                  <a:schemeClr val="tx1"/>
                </a:solidFill>
              </a:rPr>
              <a:t>Previous </a:t>
            </a:r>
            <a:r>
              <a:rPr lang="en-US" b="1" dirty="0">
                <a:solidFill>
                  <a:schemeClr val="tx1"/>
                </a:solidFill>
              </a:rPr>
              <a:t>business</a:t>
            </a:r>
            <a:r>
              <a:rPr lang="en-US" dirty="0">
                <a:solidFill>
                  <a:schemeClr val="tx1"/>
                </a:solidFill>
              </a:rPr>
              <a:t>: </a:t>
            </a:r>
            <a:r>
              <a:rPr lang="en-US" dirty="0" smtClean="0">
                <a:solidFill>
                  <a:schemeClr val="tx1"/>
                </a:solidFill>
              </a:rPr>
              <a:t>Welding workshop</a:t>
            </a:r>
            <a:endParaRPr lang="en-US" dirty="0">
              <a:solidFill>
                <a:schemeClr val="tx1"/>
              </a:solidFill>
            </a:endParaRPr>
          </a:p>
          <a:p>
            <a:pPr marL="127000" indent="0">
              <a:lnSpc>
                <a:spcPct val="150000"/>
              </a:lnSpc>
              <a:buNone/>
            </a:pPr>
            <a:r>
              <a:rPr lang="en-US" b="1" dirty="0" smtClean="0">
                <a:solidFill>
                  <a:schemeClr val="tx1"/>
                </a:solidFill>
              </a:rPr>
              <a:t>Location</a:t>
            </a:r>
            <a:r>
              <a:rPr lang="en-US" dirty="0" smtClean="0">
                <a:solidFill>
                  <a:schemeClr val="tx1"/>
                </a:solidFill>
              </a:rPr>
              <a:t>: Dalmia market, Karachi</a:t>
            </a:r>
            <a:endParaRPr lang="en-US" dirty="0">
              <a:solidFill>
                <a:schemeClr val="tx1"/>
              </a:solidFill>
            </a:endParaRPr>
          </a:p>
          <a:p>
            <a:pPr marL="127000" indent="0">
              <a:lnSpc>
                <a:spcPct val="150000"/>
              </a:lnSpc>
              <a:buNone/>
            </a:pPr>
            <a:r>
              <a:rPr lang="en-US" b="1" dirty="0">
                <a:solidFill>
                  <a:schemeClr val="tx1"/>
                </a:solidFill>
              </a:rPr>
              <a:t>Now</a:t>
            </a:r>
            <a:r>
              <a:rPr lang="en-US" b="1" u="sng" dirty="0" smtClean="0">
                <a:solidFill>
                  <a:schemeClr val="tx1"/>
                </a:solidFill>
              </a:rPr>
              <a:t>:</a:t>
            </a:r>
            <a:r>
              <a:rPr lang="en-US" dirty="0">
                <a:solidFill>
                  <a:schemeClr val="tx1"/>
                </a:solidFill>
              </a:rPr>
              <a:t> </a:t>
            </a:r>
            <a:r>
              <a:rPr lang="en-US" dirty="0" smtClean="0">
                <a:solidFill>
                  <a:schemeClr val="tx1"/>
                </a:solidFill>
              </a:rPr>
              <a:t>Drives a rented rickshaw</a:t>
            </a:r>
          </a:p>
          <a:p>
            <a:pPr marL="127000" indent="0">
              <a:lnSpc>
                <a:spcPct val="150000"/>
              </a:lnSpc>
              <a:buNone/>
            </a:pPr>
            <a:r>
              <a:rPr lang="en-US" b="1" dirty="0" smtClean="0">
                <a:solidFill>
                  <a:schemeClr val="tx1"/>
                </a:solidFill>
              </a:rPr>
              <a:t>Skills: </a:t>
            </a:r>
            <a:r>
              <a:rPr lang="en-US" dirty="0" smtClean="0"/>
              <a:t>Mobile </a:t>
            </a:r>
            <a:r>
              <a:rPr lang="en-US" dirty="0"/>
              <a:t>accessories – learn and sell back in </a:t>
            </a:r>
            <a:r>
              <a:rPr lang="en-US" dirty="0" smtClean="0"/>
              <a:t>2016</a:t>
            </a:r>
            <a:endParaRPr lang="en-US" b="1" dirty="0" smtClean="0">
              <a:solidFill>
                <a:schemeClr val="tx1"/>
              </a:solidFill>
            </a:endParaRPr>
          </a:p>
          <a:p>
            <a:pPr marL="0" indent="0" algn="ctr">
              <a:buNone/>
            </a:pPr>
            <a:endParaRPr lang="en-US" sz="2000" b="1" dirty="0">
              <a:solidFill>
                <a:schemeClr val="tx1"/>
              </a:solidFill>
            </a:endParaRPr>
          </a:p>
          <a:p>
            <a:pPr marL="0" indent="0" algn="ctr">
              <a:buNone/>
            </a:pPr>
            <a:r>
              <a:rPr lang="en-US" sz="2000" b="1" dirty="0" smtClean="0">
                <a:solidFill>
                  <a:schemeClr val="tx1"/>
                </a:solidFill>
              </a:rPr>
              <a:t>Why he had to close down his previous business:</a:t>
            </a:r>
            <a:endParaRPr lang="en-US" sz="2000" b="1" dirty="0">
              <a:solidFill>
                <a:schemeClr val="tx1"/>
              </a:solidFill>
            </a:endParaRPr>
          </a:p>
          <a:p>
            <a:pPr marL="285750" indent="-285750">
              <a:lnSpc>
                <a:spcPct val="150000"/>
              </a:lnSpc>
            </a:pPr>
            <a:r>
              <a:rPr lang="en-US" dirty="0">
                <a:solidFill>
                  <a:schemeClr val="tx1"/>
                </a:solidFill>
              </a:rPr>
              <a:t>Covid-19 and then lockdown</a:t>
            </a:r>
          </a:p>
          <a:p>
            <a:pPr marL="285750" indent="-285750">
              <a:lnSpc>
                <a:spcPct val="150000"/>
              </a:lnSpc>
            </a:pPr>
            <a:r>
              <a:rPr lang="en-US" dirty="0" smtClean="0">
                <a:solidFill>
                  <a:schemeClr val="tx1"/>
                </a:solidFill>
              </a:rPr>
              <a:t>Due to health issue had to move to Punjab</a:t>
            </a:r>
          </a:p>
          <a:p>
            <a:pPr marL="285750" indent="-285750">
              <a:lnSpc>
                <a:spcPct val="150000"/>
              </a:lnSpc>
            </a:pPr>
            <a:r>
              <a:rPr lang="en-US" dirty="0" smtClean="0">
                <a:solidFill>
                  <a:schemeClr val="tx1"/>
                </a:solidFill>
              </a:rPr>
              <a:t>In debt due to medical reason</a:t>
            </a:r>
            <a:endParaRPr lang="en-US" dirty="0">
              <a:solidFill>
                <a:schemeClr val="tx1"/>
              </a:solidFill>
            </a:endParaRPr>
          </a:p>
          <a:p>
            <a:pPr marL="285750" indent="-285750"/>
            <a:endParaRPr lang="en-US" dirty="0"/>
          </a:p>
          <a:p>
            <a:pPr marL="285750" indent="-285750"/>
            <a:endParaRPr lang="en-US" dirty="0"/>
          </a:p>
          <a:p>
            <a:pPr marL="285750" indent="-285750"/>
            <a:endParaRPr dirty="0"/>
          </a:p>
        </p:txBody>
      </p:sp>
      <p:sp>
        <p:nvSpPr>
          <p:cNvPr id="463" name="Google Shape;463;p37"/>
          <p:cNvSpPr txBox="1">
            <a:spLocks noGrp="1"/>
          </p:cNvSpPr>
          <p:nvPr>
            <p:ph type="title" idx="4294967295"/>
          </p:nvPr>
        </p:nvSpPr>
        <p:spPr>
          <a:xfrm>
            <a:off x="733425" y="381000"/>
            <a:ext cx="8410575" cy="66675"/>
          </a:xfrm>
          <a:prstGeom prst="rect">
            <a:avLst/>
          </a:prstGeom>
        </p:spPr>
        <p:txBody>
          <a:bodyPr spcFirstLastPara="1" wrap="square" lIns="91425" tIns="91425" rIns="91425" bIns="91425" anchor="ctr" anchorCtr="0">
            <a:noAutofit/>
          </a:bodyPr>
          <a:lstStyle/>
          <a:p>
            <a:pPr lvl="0" algn="ctr"/>
            <a:r>
              <a:rPr lang="en" dirty="0">
                <a:solidFill>
                  <a:schemeClr val="tx1"/>
                </a:solidFill>
                <a:latin typeface="Roboto" panose="02000000000000000000" pitchFamily="2" charset="0"/>
                <a:ea typeface="Roboto" panose="02000000000000000000" pitchFamily="2" charset="0"/>
              </a:rPr>
              <a:t/>
            </a:r>
            <a:br>
              <a:rPr lang="en" dirty="0">
                <a:solidFill>
                  <a:schemeClr val="tx1"/>
                </a:solidFill>
                <a:latin typeface="Roboto" panose="02000000000000000000" pitchFamily="2" charset="0"/>
                <a:ea typeface="Roboto" panose="02000000000000000000" pitchFamily="2" charset="0"/>
              </a:rPr>
            </a:br>
            <a:r>
              <a:rPr lang="en" dirty="0">
                <a:solidFill>
                  <a:schemeClr val="tx1"/>
                </a:solidFill>
                <a:latin typeface="Roboto" panose="02000000000000000000" pitchFamily="2" charset="0"/>
                <a:ea typeface="Roboto" panose="02000000000000000000" pitchFamily="2" charset="0"/>
              </a:rPr>
              <a:t/>
            </a:r>
            <a:br>
              <a:rPr lang="en" dirty="0">
                <a:solidFill>
                  <a:schemeClr val="tx1"/>
                </a:solidFill>
                <a:latin typeface="Roboto" panose="02000000000000000000" pitchFamily="2" charset="0"/>
                <a:ea typeface="Roboto" panose="02000000000000000000" pitchFamily="2" charset="0"/>
              </a:rPr>
            </a:br>
            <a:r>
              <a:rPr lang="en-US" sz="2000" dirty="0">
                <a:solidFill>
                  <a:schemeClr val="tx1"/>
                </a:solidFill>
                <a:latin typeface="Roboto" panose="02000000000000000000" pitchFamily="2" charset="0"/>
                <a:ea typeface="Roboto" panose="02000000000000000000" pitchFamily="2" charset="0"/>
              </a:rPr>
              <a:t>S</a:t>
            </a:r>
            <a:r>
              <a:rPr lang="en-US" sz="2000" dirty="0" smtClean="0">
                <a:solidFill>
                  <a:schemeClr val="tx1"/>
                </a:solidFill>
                <a:latin typeface="Roboto" panose="02000000000000000000" pitchFamily="2" charset="0"/>
                <a:ea typeface="Roboto" panose="02000000000000000000" pitchFamily="2" charset="0"/>
              </a:rPr>
              <a:t>elected individual </a:t>
            </a:r>
            <a:endParaRPr sz="2000" dirty="0">
              <a:solidFill>
                <a:schemeClr val="tx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1496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body" idx="4294967295"/>
          </p:nvPr>
        </p:nvSpPr>
        <p:spPr>
          <a:xfrm>
            <a:off x="0" y="1319213"/>
            <a:ext cx="7335838" cy="1239837"/>
          </a:xfrm>
          <a:prstGeom prst="rect">
            <a:avLst/>
          </a:prstGeom>
        </p:spPr>
        <p:txBody>
          <a:bodyPr spcFirstLastPara="1" wrap="square" lIns="91425" tIns="91425" rIns="91425" bIns="91425" anchor="t" anchorCtr="0">
            <a:noAutofit/>
          </a:bodyPr>
          <a:lstStyle/>
          <a:p>
            <a:pPr marL="527050" indent="-400050">
              <a:buFont typeface="+mj-lt"/>
              <a:buAutoNum type="romanLcPeriod"/>
            </a:pPr>
            <a:r>
              <a:rPr lang="en-US" sz="1600" dirty="0"/>
              <a:t>House rent: 10,000</a:t>
            </a:r>
          </a:p>
          <a:p>
            <a:pPr marL="527050" indent="-400050">
              <a:buFont typeface="+mj-lt"/>
              <a:buAutoNum type="romanLcPeriod"/>
            </a:pPr>
            <a:r>
              <a:rPr lang="en-US" sz="1600" dirty="0"/>
              <a:t>Utility average bill: 3,000</a:t>
            </a:r>
          </a:p>
          <a:p>
            <a:pPr marL="527050" indent="-400050">
              <a:buFont typeface="+mj-lt"/>
              <a:buAutoNum type="romanLcPeriod"/>
            </a:pPr>
            <a:r>
              <a:rPr lang="en-US" sz="1600" dirty="0"/>
              <a:t>Monthly average food budget: 10,000</a:t>
            </a:r>
          </a:p>
          <a:p>
            <a:pPr marL="527050" indent="-400050">
              <a:buFont typeface="+mj-lt"/>
              <a:buAutoNum type="romanLcPeriod"/>
            </a:pPr>
            <a:r>
              <a:rPr lang="en-US" sz="1600" dirty="0"/>
              <a:t>Sends money anywhere or not: N/A</a:t>
            </a:r>
          </a:p>
          <a:p>
            <a:pPr marL="527050" indent="-400050">
              <a:buFont typeface="+mj-lt"/>
              <a:buAutoNum type="romanLcPeriod"/>
            </a:pPr>
            <a:r>
              <a:rPr lang="en-US" sz="1600" dirty="0"/>
              <a:t>Any other responsibility: daily 600</a:t>
            </a:r>
          </a:p>
          <a:p>
            <a:pPr marL="400050" indent="-400050">
              <a:buFont typeface="+mj-lt"/>
              <a:buAutoNum type="romanLcPeriod"/>
            </a:pPr>
            <a:endParaRPr lang="en-US" dirty="0"/>
          </a:p>
          <a:p>
            <a:pPr marL="400050" indent="-400050">
              <a:buFont typeface="+mj-lt"/>
              <a:buAutoNum type="romanLcPeriod"/>
            </a:pPr>
            <a:endParaRPr lang="en-US" dirty="0"/>
          </a:p>
          <a:p>
            <a:pPr marL="285750" indent="-285750"/>
            <a:endParaRPr dirty="0"/>
          </a:p>
        </p:txBody>
      </p:sp>
      <p:sp>
        <p:nvSpPr>
          <p:cNvPr id="4" name="Title 3">
            <a:extLst>
              <a:ext uri="{FF2B5EF4-FFF2-40B4-BE49-F238E27FC236}">
                <a16:creationId xmlns:a16="http://schemas.microsoft.com/office/drawing/2014/main" id="{A90705FD-AA5F-496F-89F5-0C0707C31C7C}"/>
              </a:ext>
            </a:extLst>
          </p:cNvPr>
          <p:cNvSpPr>
            <a:spLocks noGrp="1"/>
          </p:cNvSpPr>
          <p:nvPr>
            <p:ph type="title" idx="4294967295"/>
          </p:nvPr>
        </p:nvSpPr>
        <p:spPr>
          <a:xfrm>
            <a:off x="0" y="882650"/>
            <a:ext cx="7085013" cy="173038"/>
          </a:xfrm>
        </p:spPr>
        <p:txBody>
          <a:bodyPr/>
          <a:lstStyle/>
          <a:p>
            <a:pPr algn="ctr"/>
            <a:r>
              <a:rPr lang="en-US" sz="2000" dirty="0" smtClean="0">
                <a:solidFill>
                  <a:schemeClr val="tx1"/>
                </a:solidFill>
                <a:latin typeface="Roboto" panose="02000000000000000000" pitchFamily="2" charset="0"/>
                <a:ea typeface="Roboto" panose="02000000000000000000" pitchFamily="2" charset="0"/>
              </a:rPr>
              <a:t>Financial Responsibilities</a:t>
            </a:r>
            <a:r>
              <a:rPr lang="en-US" sz="2000" dirty="0"/>
              <a:t/>
            </a:r>
            <a:br>
              <a:rPr lang="en-US" sz="2000" dirty="0"/>
            </a:br>
            <a:endParaRPr lang="en-US" sz="2000" dirty="0"/>
          </a:p>
        </p:txBody>
      </p:sp>
      <p:sp>
        <p:nvSpPr>
          <p:cNvPr id="5" name="TextBox 4">
            <a:extLst>
              <a:ext uri="{FF2B5EF4-FFF2-40B4-BE49-F238E27FC236}">
                <a16:creationId xmlns:a16="http://schemas.microsoft.com/office/drawing/2014/main" id="{DEE8CAE4-9BE3-4A46-9296-6CFC32AE6984}"/>
              </a:ext>
            </a:extLst>
          </p:cNvPr>
          <p:cNvSpPr txBox="1"/>
          <p:nvPr/>
        </p:nvSpPr>
        <p:spPr>
          <a:xfrm>
            <a:off x="384462" y="2667000"/>
            <a:ext cx="7603837" cy="2185214"/>
          </a:xfrm>
          <a:prstGeom prst="rect">
            <a:avLst/>
          </a:prstGeom>
          <a:noFill/>
        </p:spPr>
        <p:txBody>
          <a:bodyPr wrap="square" rtlCol="0">
            <a:spAutoFit/>
          </a:bodyPr>
          <a:lstStyle/>
          <a:p>
            <a:pPr algn="ctr"/>
            <a:endParaRPr lang="en" sz="2000" b="1" dirty="0" smtClean="0">
              <a:solidFill>
                <a:schemeClr val="tx1"/>
              </a:solidFill>
              <a:latin typeface="Roboto" panose="02000000000000000000" pitchFamily="2" charset="0"/>
              <a:ea typeface="Roboto" panose="02000000000000000000" pitchFamily="2" charset="0"/>
            </a:endParaRPr>
          </a:p>
          <a:p>
            <a:pPr algn="ctr"/>
            <a:r>
              <a:rPr lang="en" sz="2000" b="1" dirty="0" smtClean="0">
                <a:solidFill>
                  <a:schemeClr val="tx1"/>
                </a:solidFill>
                <a:latin typeface="Roboto" panose="02000000000000000000" pitchFamily="2" charset="0"/>
                <a:ea typeface="Roboto" panose="02000000000000000000" pitchFamily="2" charset="0"/>
              </a:rPr>
              <a:t>Household </a:t>
            </a:r>
            <a:r>
              <a:rPr lang="en" sz="2000" b="1" dirty="0">
                <a:solidFill>
                  <a:schemeClr val="tx1"/>
                </a:solidFill>
                <a:latin typeface="Roboto" panose="02000000000000000000" pitchFamily="2" charset="0"/>
                <a:ea typeface="Roboto" panose="02000000000000000000" pitchFamily="2" charset="0"/>
              </a:rPr>
              <a:t>Characteristics</a:t>
            </a:r>
            <a:r>
              <a:rPr lang="en-US" sz="2000" b="1" dirty="0" smtClean="0">
                <a:solidFill>
                  <a:schemeClr val="tx1"/>
                </a:solidFill>
                <a:latin typeface="Roboto" panose="02000000000000000000" pitchFamily="2" charset="0"/>
                <a:ea typeface="Roboto" panose="02000000000000000000" pitchFamily="2" charset="0"/>
              </a:rPr>
              <a:t>:</a:t>
            </a:r>
          </a:p>
          <a:p>
            <a:pPr algn="ctr"/>
            <a:r>
              <a:rPr lang="en-US" sz="1600" b="1" dirty="0">
                <a:solidFill>
                  <a:schemeClr val="tx1"/>
                </a:solidFill>
                <a:latin typeface="Roboto" panose="02000000000000000000" pitchFamily="2" charset="0"/>
                <a:ea typeface="Roboto" panose="02000000000000000000" pitchFamily="2" charset="0"/>
              </a:rPr>
              <a:t>	</a:t>
            </a:r>
            <a:r>
              <a:rPr lang="en-US" sz="1600" b="1" dirty="0" smtClean="0">
                <a:solidFill>
                  <a:schemeClr val="tx1"/>
                </a:solidFill>
                <a:latin typeface="Roboto" panose="02000000000000000000" pitchFamily="2" charset="0"/>
                <a:ea typeface="Roboto" panose="02000000000000000000" pitchFamily="2" charset="0"/>
              </a:rPr>
              <a:t> </a:t>
            </a:r>
            <a:endParaRPr lang="en-US" sz="1600" b="1" dirty="0">
              <a:solidFill>
                <a:schemeClr val="tx1"/>
              </a:solidFill>
              <a:latin typeface="Roboto" panose="02000000000000000000" pitchFamily="2" charset="0"/>
              <a:ea typeface="Roboto" panose="02000000000000000000" pitchFamily="2" charset="0"/>
            </a:endParaRPr>
          </a:p>
          <a:p>
            <a:pPr marL="400050" indent="-400050">
              <a:buFont typeface="+mj-lt"/>
              <a:buAutoNum type="romanLcPeriod"/>
            </a:pPr>
            <a:r>
              <a:rPr lang="en-US" sz="1600" dirty="0">
                <a:latin typeface="Roboto" panose="02000000000000000000" pitchFamily="2" charset="0"/>
                <a:ea typeface="Roboto" panose="02000000000000000000" pitchFamily="2" charset="0"/>
              </a:rPr>
              <a:t>Family members: 4 (parents and kids)</a:t>
            </a:r>
          </a:p>
          <a:p>
            <a:pPr marL="400050" indent="-400050">
              <a:buFont typeface="+mj-lt"/>
              <a:buAutoNum type="romanLcPeriod"/>
            </a:pPr>
            <a:r>
              <a:rPr lang="en-US" sz="1600" dirty="0">
                <a:latin typeface="Roboto" panose="02000000000000000000" pitchFamily="2" charset="0"/>
                <a:ea typeface="Roboto" panose="02000000000000000000" pitchFamily="2" charset="0"/>
              </a:rPr>
              <a:t>Children: 2 (toddlers) 1 year and 4 year old</a:t>
            </a:r>
          </a:p>
          <a:p>
            <a:pPr marL="400050" indent="-400050">
              <a:buFont typeface="+mj-lt"/>
              <a:buAutoNum type="romanLcPeriod"/>
            </a:pPr>
            <a:r>
              <a:rPr lang="en-US" sz="1600" dirty="0">
                <a:latin typeface="Roboto" panose="02000000000000000000" pitchFamily="2" charset="0"/>
                <a:ea typeface="Roboto" panose="02000000000000000000" pitchFamily="2" charset="0"/>
              </a:rPr>
              <a:t>Wife job: house hold maid</a:t>
            </a:r>
          </a:p>
          <a:p>
            <a:pPr marL="400050" indent="-400050">
              <a:buFont typeface="+mj-lt"/>
              <a:buAutoNum type="romanLcPeriod"/>
            </a:pPr>
            <a:endParaRPr lang="en-US" dirty="0"/>
          </a:p>
          <a:p>
            <a:pPr marL="400050" indent="-400050">
              <a:buFont typeface="+mj-lt"/>
              <a:buAutoNum type="romanLcPeriod"/>
            </a:pPr>
            <a:endParaRPr lang="e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body" idx="4294967295"/>
          </p:nvPr>
        </p:nvSpPr>
        <p:spPr>
          <a:xfrm>
            <a:off x="0" y="1495425"/>
            <a:ext cx="8270875" cy="2909888"/>
          </a:xfrm>
          <a:prstGeom prst="rect">
            <a:avLst/>
          </a:prstGeom>
        </p:spPr>
        <p:txBody>
          <a:bodyPr spcFirstLastPara="1" wrap="square" lIns="91425" tIns="91425" rIns="91425" bIns="91425" anchor="t" anchorCtr="0">
            <a:noAutofit/>
          </a:bodyPr>
          <a:lstStyle/>
          <a:p>
            <a:pPr marL="285750" indent="-285750"/>
            <a:endParaRPr lang="en-US" dirty="0"/>
          </a:p>
          <a:p>
            <a:pPr marL="285750" indent="-285750"/>
            <a:endParaRPr dirty="0"/>
          </a:p>
        </p:txBody>
      </p:sp>
      <p:sp>
        <p:nvSpPr>
          <p:cNvPr id="463" name="Google Shape;463;p37"/>
          <p:cNvSpPr txBox="1">
            <a:spLocks noGrp="1"/>
          </p:cNvSpPr>
          <p:nvPr>
            <p:ph type="title" idx="4294967295"/>
          </p:nvPr>
        </p:nvSpPr>
        <p:spPr>
          <a:xfrm>
            <a:off x="0" y="-249238"/>
            <a:ext cx="4416425" cy="1019176"/>
          </a:xfrm>
          <a:prstGeom prst="rect">
            <a:avLst/>
          </a:prstGeom>
        </p:spPr>
        <p:txBody>
          <a:bodyPr spcFirstLastPara="1" wrap="square" lIns="91425" tIns="91425" rIns="91425" bIns="91425" anchor="ctr" anchorCtr="0">
            <a:noAutofit/>
          </a:bodyPr>
          <a:lstStyle/>
          <a:p>
            <a:pPr lvl="0" algn="ctr"/>
            <a:r>
              <a:rPr lang="en" dirty="0"/>
              <a:t/>
            </a:r>
            <a:br>
              <a:rPr lang="en" dirty="0"/>
            </a:br>
            <a:r>
              <a:rPr lang="en" dirty="0"/>
              <a:t/>
            </a:r>
            <a:br>
              <a:rPr lang="en" dirty="0"/>
            </a:br>
            <a:r>
              <a:rPr lang="en-US" dirty="0"/>
              <a:t>FUNDS REQUIRED </a:t>
            </a:r>
            <a:endParaRPr dirty="0"/>
          </a:p>
        </p:txBody>
      </p:sp>
      <p:sp>
        <p:nvSpPr>
          <p:cNvPr id="2" name="TextBox 1"/>
          <p:cNvSpPr txBox="1"/>
          <p:nvPr/>
        </p:nvSpPr>
        <p:spPr>
          <a:xfrm>
            <a:off x="654627" y="957739"/>
            <a:ext cx="7959148" cy="4185761"/>
          </a:xfrm>
          <a:prstGeom prst="rect">
            <a:avLst/>
          </a:prstGeom>
          <a:noFill/>
        </p:spPr>
        <p:txBody>
          <a:bodyPr wrap="square" rtlCol="0">
            <a:spAutoFit/>
          </a:bodyPr>
          <a:lstStyle/>
          <a:p>
            <a:r>
              <a:rPr lang="en-US" sz="1050" dirty="0" smtClean="0">
                <a:latin typeface="Roboto" panose="02000000000000000000" pitchFamily="2" charset="0"/>
                <a:ea typeface="Roboto" panose="02000000000000000000" pitchFamily="2" charset="0"/>
              </a:rPr>
              <a:t>Estimated </a:t>
            </a:r>
            <a:r>
              <a:rPr lang="en-US" sz="1050" dirty="0">
                <a:latin typeface="Roboto" panose="02000000000000000000" pitchFamily="2" charset="0"/>
                <a:ea typeface="Roboto" panose="02000000000000000000" pitchFamily="2" charset="0"/>
              </a:rPr>
              <a:t>budget </a:t>
            </a:r>
            <a:r>
              <a:rPr lang="en-US" sz="1050" dirty="0" smtClean="0">
                <a:latin typeface="Roboto" panose="02000000000000000000" pitchFamily="2" charset="0"/>
                <a:ea typeface="Roboto" panose="02000000000000000000" pitchFamily="2" charset="0"/>
              </a:rPr>
              <a:t>100,0000 PKR</a:t>
            </a:r>
            <a:endParaRPr lang="en-US" sz="1050" dirty="0">
              <a:latin typeface="Roboto" panose="02000000000000000000" pitchFamily="2" charset="0"/>
              <a:ea typeface="Roboto" panose="02000000000000000000" pitchFamily="2" charset="0"/>
            </a:endParaRPr>
          </a:p>
          <a:p>
            <a:r>
              <a:rPr lang="en-US" sz="1050" dirty="0">
                <a:latin typeface="Roboto" panose="02000000000000000000" pitchFamily="2" charset="0"/>
                <a:ea typeface="Roboto" panose="02000000000000000000" pitchFamily="2" charset="0"/>
              </a:rPr>
              <a:t>Expected budget </a:t>
            </a:r>
            <a:r>
              <a:rPr lang="en-US" sz="1050" dirty="0" smtClean="0">
                <a:latin typeface="Roboto" panose="02000000000000000000" pitchFamily="2" charset="0"/>
                <a:ea typeface="Roboto" panose="02000000000000000000" pitchFamily="2" charset="0"/>
              </a:rPr>
              <a:t>80,000 -  90,000 PKR</a:t>
            </a:r>
            <a:endParaRPr lang="en-US" sz="1050" dirty="0">
              <a:latin typeface="Roboto" panose="02000000000000000000" pitchFamily="2" charset="0"/>
              <a:ea typeface="Roboto" panose="02000000000000000000" pitchFamily="2" charset="0"/>
            </a:endParaRPr>
          </a:p>
          <a:p>
            <a:endParaRPr lang="en-US" sz="1050" dirty="0">
              <a:latin typeface="Roboto" panose="02000000000000000000" pitchFamily="2" charset="0"/>
              <a:ea typeface="Roboto" panose="02000000000000000000" pitchFamily="2" charset="0"/>
            </a:endParaRPr>
          </a:p>
          <a:p>
            <a:r>
              <a:rPr lang="en-US" sz="1050" dirty="0" smtClean="0">
                <a:latin typeface="Roboto" panose="02000000000000000000" pitchFamily="2" charset="0"/>
                <a:ea typeface="Roboto" panose="02000000000000000000" pitchFamily="2" charset="0"/>
              </a:rPr>
              <a:t>Product list:</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USB </a:t>
            </a:r>
          </a:p>
          <a:p>
            <a:pPr marL="285750" indent="-285750">
              <a:buFont typeface="Arial" panose="020B0604020202020204" pitchFamily="34" charset="0"/>
              <a:buChar char="•"/>
            </a:pPr>
            <a:r>
              <a:rPr lang="en-US" sz="1050" dirty="0" err="1" smtClean="0">
                <a:latin typeface="Roboto" panose="02000000000000000000" pitchFamily="2" charset="0"/>
                <a:ea typeface="Roboto" panose="02000000000000000000" pitchFamily="2" charset="0"/>
              </a:rPr>
              <a:t>Handsfrees</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Charger</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Dock/ Shu </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Batteries </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Car Charger </a:t>
            </a: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Glass protector</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Mobile covers </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Glass Screening </a:t>
            </a: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OTG</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Card reader </a:t>
            </a: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Speakers</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smtClean="0">
                <a:latin typeface="Roboto" panose="02000000000000000000" pitchFamily="2" charset="0"/>
                <a:ea typeface="Roboto" panose="02000000000000000000" pitchFamily="2" charset="0"/>
              </a:rPr>
              <a:t>Bluetooth</a:t>
            </a:r>
            <a:endParaRPr lang="en-US" sz="105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Neck band </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rPr>
              <a:t>Cables </a:t>
            </a:r>
          </a:p>
          <a:p>
            <a:pPr marL="285750" indent="-285750">
              <a:buFont typeface="Arial" panose="020B0604020202020204" pitchFamily="34" charset="0"/>
              <a:buChar char="•"/>
            </a:pPr>
            <a:r>
              <a:rPr lang="en-US" sz="1050" dirty="0" err="1">
                <a:latin typeface="Roboto" panose="02000000000000000000" pitchFamily="2" charset="0"/>
                <a:ea typeface="Roboto" panose="02000000000000000000" pitchFamily="2" charset="0"/>
              </a:rPr>
              <a:t>Powerbank</a:t>
            </a:r>
            <a:endParaRPr lang="en-US" sz="1050" dirty="0" smtClean="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sz="1050" dirty="0">
              <a:latin typeface="Roboto" panose="02000000000000000000" pitchFamily="2" charset="0"/>
              <a:ea typeface="Roboto" panose="02000000000000000000" pitchFamily="2" charset="0"/>
            </a:endParaRPr>
          </a:p>
          <a:p>
            <a:r>
              <a:rPr lang="en-US" sz="1050" dirty="0" smtClean="0">
                <a:latin typeface="Roboto" panose="02000000000000000000" pitchFamily="2" charset="0"/>
                <a:ea typeface="Roboto" panose="02000000000000000000" pitchFamily="2" charset="0"/>
              </a:rPr>
              <a:t>Shop in </a:t>
            </a:r>
            <a:r>
              <a:rPr lang="en-US" sz="1050" dirty="0" err="1" smtClean="0">
                <a:latin typeface="Roboto" panose="02000000000000000000" pitchFamily="2" charset="0"/>
                <a:ea typeface="Roboto" panose="02000000000000000000" pitchFamily="2" charset="0"/>
              </a:rPr>
              <a:t>Gulshan</a:t>
            </a:r>
            <a:r>
              <a:rPr lang="en-US" sz="1050" dirty="0" smtClean="0">
                <a:latin typeface="Roboto" panose="02000000000000000000" pitchFamily="2" charset="0"/>
                <a:ea typeface="Roboto" panose="02000000000000000000" pitchFamily="2" charset="0"/>
              </a:rPr>
              <a:t>: </a:t>
            </a:r>
            <a:r>
              <a:rPr lang="en-US" sz="1050" dirty="0">
                <a:latin typeface="Roboto" panose="02000000000000000000" pitchFamily="2" charset="0"/>
                <a:ea typeface="Roboto" panose="02000000000000000000" pitchFamily="2" charset="0"/>
              </a:rPr>
              <a:t>Rent 9</a:t>
            </a:r>
            <a:r>
              <a:rPr lang="en-US" sz="1050" dirty="0" smtClean="0">
                <a:latin typeface="Roboto" panose="02000000000000000000" pitchFamily="2" charset="0"/>
                <a:ea typeface="Roboto" panose="02000000000000000000" pitchFamily="2" charset="0"/>
              </a:rPr>
              <a:t>,000 </a:t>
            </a:r>
            <a:r>
              <a:rPr lang="en-US" sz="1050" dirty="0">
                <a:latin typeface="Roboto" panose="02000000000000000000" pitchFamily="2" charset="0"/>
                <a:ea typeface="Roboto" panose="02000000000000000000" pitchFamily="2" charset="0"/>
              </a:rPr>
              <a:t>per </a:t>
            </a:r>
            <a:r>
              <a:rPr lang="en-US" sz="1050" dirty="0" smtClean="0">
                <a:latin typeface="Roboto" panose="02000000000000000000" pitchFamily="2" charset="0"/>
                <a:ea typeface="Roboto" panose="02000000000000000000" pitchFamily="2" charset="0"/>
              </a:rPr>
              <a:t>month</a:t>
            </a:r>
          </a:p>
          <a:p>
            <a:r>
              <a:rPr lang="en-US" sz="1050" dirty="0" smtClean="0">
                <a:latin typeface="Roboto" panose="02000000000000000000" pitchFamily="2" charset="0"/>
                <a:ea typeface="Roboto" panose="02000000000000000000" pitchFamily="2" charset="0"/>
              </a:rPr>
              <a:t>Maintenance cost : 1,300 per month</a:t>
            </a:r>
          </a:p>
          <a:p>
            <a:r>
              <a:rPr lang="en-US" sz="1050" dirty="0" smtClean="0">
                <a:latin typeface="Roboto" panose="02000000000000000000" pitchFamily="2" charset="0"/>
                <a:ea typeface="Roboto" panose="02000000000000000000" pitchFamily="2" charset="0"/>
              </a:rPr>
              <a:t>Total: 10,300 per month</a:t>
            </a:r>
            <a:endParaRPr lang="en-US" sz="1050" dirty="0">
              <a:latin typeface="Roboto" panose="02000000000000000000" pitchFamily="2" charset="0"/>
              <a:ea typeface="Roboto" panose="02000000000000000000" pitchFamily="2" charset="0"/>
            </a:endParaRPr>
          </a:p>
          <a:p>
            <a:r>
              <a:rPr lang="en-US" sz="1050" dirty="0" smtClean="0">
                <a:latin typeface="Roboto" panose="02000000000000000000" pitchFamily="2" charset="0"/>
                <a:ea typeface="Roboto" panose="02000000000000000000" pitchFamily="2" charset="0"/>
              </a:rPr>
              <a:t>Estimated time for business to take off: 2-3 </a:t>
            </a:r>
            <a:r>
              <a:rPr lang="en-US" dirty="0" smtClean="0"/>
              <a:t>months</a:t>
            </a:r>
            <a:endParaRPr lang="en-US" dirty="0"/>
          </a:p>
        </p:txBody>
      </p:sp>
    </p:spTree>
    <p:extLst>
      <p:ext uri="{BB962C8B-B14F-4D97-AF65-F5344CB8AC3E}">
        <p14:creationId xmlns:p14="http://schemas.microsoft.com/office/powerpoint/2010/main" val="268486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body" idx="4294967295"/>
          </p:nvPr>
        </p:nvSpPr>
        <p:spPr>
          <a:xfrm>
            <a:off x="0" y="1433513"/>
            <a:ext cx="5113338" cy="3170237"/>
          </a:xfrm>
          <a:prstGeom prst="rect">
            <a:avLst/>
          </a:prstGeom>
        </p:spPr>
        <p:txBody>
          <a:bodyPr spcFirstLastPara="1" wrap="square" lIns="91425" tIns="91425" rIns="91425" bIns="91425" anchor="t" anchorCtr="0">
            <a:noAutofit/>
          </a:bodyPr>
          <a:lstStyle/>
          <a:p>
            <a:pPr marL="127000" indent="0">
              <a:buNone/>
            </a:pPr>
            <a:r>
              <a:rPr lang="en-US" dirty="0" smtClean="0"/>
              <a:t>We targeted for Zakat, </a:t>
            </a:r>
            <a:r>
              <a:rPr lang="en-US" dirty="0" err="1" smtClean="0"/>
              <a:t>Sadqa</a:t>
            </a:r>
            <a:r>
              <a:rPr lang="en-US" dirty="0" smtClean="0"/>
              <a:t> and Charity for collection of funds. We had put up post on Facebook, Instagram and personally messaged people on </a:t>
            </a:r>
            <a:r>
              <a:rPr lang="en-US" dirty="0" err="1" smtClean="0"/>
              <a:t>watsapp</a:t>
            </a:r>
            <a:r>
              <a:rPr lang="en-US" dirty="0"/>
              <a:t> </a:t>
            </a:r>
            <a:r>
              <a:rPr lang="en-US" dirty="0" smtClean="0"/>
              <a:t>and we also connected with NGO’s who could help us collect donation. Sadly, due to covid-19 and lockdown we received very few donations from these platform.</a:t>
            </a:r>
          </a:p>
          <a:p>
            <a:pPr marL="127000" indent="0">
              <a:buNone/>
            </a:pPr>
            <a:r>
              <a:rPr lang="en-US" sz="1400" dirty="0" smtClean="0"/>
              <a:t>Then we targeted our family and friends who we knew had the funds to donate. We successfully collected;</a:t>
            </a:r>
          </a:p>
          <a:p>
            <a:pPr marL="127000" indent="0">
              <a:buNone/>
            </a:pPr>
            <a:r>
              <a:rPr lang="en-US" dirty="0"/>
              <a:t> </a:t>
            </a:r>
            <a:r>
              <a:rPr lang="en-US" dirty="0" smtClean="0"/>
              <a:t>  Zainab:  73k</a:t>
            </a:r>
          </a:p>
          <a:p>
            <a:pPr marL="127000" indent="0">
              <a:buNone/>
            </a:pPr>
            <a:r>
              <a:rPr lang="en-US" sz="1400" dirty="0"/>
              <a:t> </a:t>
            </a:r>
            <a:r>
              <a:rPr lang="en-US" sz="1400" dirty="0" smtClean="0"/>
              <a:t>  Hassan:	 35k</a:t>
            </a:r>
          </a:p>
          <a:p>
            <a:pPr marL="127000" indent="0">
              <a:buNone/>
            </a:pPr>
            <a:r>
              <a:rPr lang="en-US" dirty="0"/>
              <a:t> </a:t>
            </a:r>
            <a:r>
              <a:rPr lang="en-US" dirty="0" smtClean="0"/>
              <a:t>  </a:t>
            </a:r>
            <a:r>
              <a:rPr lang="en-US" dirty="0" err="1" smtClean="0"/>
              <a:t>Simran</a:t>
            </a:r>
            <a:r>
              <a:rPr lang="en-US" dirty="0" smtClean="0"/>
              <a:t>:  10k</a:t>
            </a:r>
          </a:p>
          <a:p>
            <a:pPr marL="127000" indent="0">
              <a:buNone/>
            </a:pPr>
            <a:r>
              <a:rPr lang="en-US" sz="1400" dirty="0" smtClean="0"/>
              <a:t>   Total: 118k</a:t>
            </a:r>
            <a:endParaRPr lang="en-US" sz="1400" dirty="0"/>
          </a:p>
        </p:txBody>
      </p:sp>
      <p:sp>
        <p:nvSpPr>
          <p:cNvPr id="463" name="Google Shape;463;p37"/>
          <p:cNvSpPr txBox="1">
            <a:spLocks noGrp="1"/>
          </p:cNvSpPr>
          <p:nvPr>
            <p:ph type="title" idx="4294967295"/>
          </p:nvPr>
        </p:nvSpPr>
        <p:spPr>
          <a:xfrm>
            <a:off x="0" y="269875"/>
            <a:ext cx="4178300" cy="1017588"/>
          </a:xfrm>
          <a:prstGeom prst="rect">
            <a:avLst/>
          </a:prstGeom>
        </p:spPr>
        <p:txBody>
          <a:bodyPr spcFirstLastPara="1" wrap="square" lIns="91425" tIns="91425" rIns="91425" bIns="91425" anchor="ctr" anchorCtr="0">
            <a:noAutofit/>
          </a:bodyPr>
          <a:lstStyle/>
          <a:p>
            <a:pPr lvl="0"/>
            <a:r>
              <a:rPr lang="en-US" dirty="0" smtClean="0"/>
              <a:t>D</a:t>
            </a:r>
            <a:r>
              <a:rPr lang="en" dirty="0" smtClean="0"/>
              <a:t>onation collection plan</a:t>
            </a:r>
            <a:r>
              <a:rPr lang="en-US" dirty="0" smtClean="0"/>
              <a:t>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893" y="1059286"/>
            <a:ext cx="3678382" cy="2874539"/>
          </a:xfrm>
          <a:prstGeom prst="rect">
            <a:avLst/>
          </a:prstGeom>
          <a:solidFill>
            <a:srgbClr val="FDDEC7"/>
          </a:solidFill>
          <a:ln>
            <a:solidFill>
              <a:srgbClr val="FDDEC7"/>
            </a:solidFill>
          </a:ln>
        </p:spPr>
        <p:style>
          <a:lnRef idx="0">
            <a:scrgbClr r="0" g="0" b="0"/>
          </a:lnRef>
          <a:fillRef idx="0">
            <a:scrgbClr r="0" g="0" b="0"/>
          </a:fillRef>
          <a:effectRef idx="0">
            <a:scrgbClr r="0" g="0" b="0"/>
          </a:effectRef>
          <a:fontRef idx="minor">
            <a:schemeClr val="accent2"/>
          </a:fontRef>
        </p:style>
      </p:pic>
    </p:spTree>
    <p:extLst>
      <p:ext uri="{BB962C8B-B14F-4D97-AF65-F5344CB8AC3E}">
        <p14:creationId xmlns:p14="http://schemas.microsoft.com/office/powerpoint/2010/main" val="1340678720"/>
      </p:ext>
    </p:extLst>
  </p:cSld>
  <p:clrMapOvr>
    <a:masterClrMapping/>
  </p:clrMapOvr>
</p:sld>
</file>

<file path=ppt/theme/theme1.xml><?xml version="1.0" encoding="utf-8"?>
<a:theme xmlns:a="http://schemas.openxmlformats.org/drawingml/2006/main" name="Depression Breakthrough by Slidesgo">
  <a:themeElements>
    <a:clrScheme name="Simple Light">
      <a:dk1>
        <a:srgbClr val="000000"/>
      </a:dk1>
      <a:lt1>
        <a:srgbClr val="FFFFFF"/>
      </a:lt1>
      <a:dk2>
        <a:srgbClr val="FFECDE"/>
      </a:dk2>
      <a:lt2>
        <a:srgbClr val="FDDEC7"/>
      </a:lt2>
      <a:accent1>
        <a:srgbClr val="F9BB75"/>
      </a:accent1>
      <a:accent2>
        <a:srgbClr val="E96571"/>
      </a:accent2>
      <a:accent3>
        <a:srgbClr val="F79A90"/>
      </a:accent3>
      <a:accent4>
        <a:srgbClr val="61878C"/>
      </a:accent4>
      <a:accent5>
        <a:srgbClr val="413243"/>
      </a:accent5>
      <a:accent6>
        <a:srgbClr val="F78A3F"/>
      </a:accent6>
      <a:hlink>
        <a:srgbClr val="6187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808</Words>
  <Application>Microsoft Office PowerPoint</Application>
  <PresentationFormat>On-screen Show (16:9)</PresentationFormat>
  <Paragraphs>250</Paragraphs>
  <Slides>19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Amatic SC</vt:lpstr>
      <vt:lpstr>Arial</vt:lpstr>
      <vt:lpstr>Neucha</vt:lpstr>
      <vt:lpstr>Roboto</vt:lpstr>
      <vt:lpstr>Depression Breakthrough by Slidesgo</vt:lpstr>
      <vt:lpstr>SOCIAL ADVOCACY AND COMMUNITY SERVICE </vt:lpstr>
      <vt:lpstr>PowerPoint Presentation</vt:lpstr>
      <vt:lpstr>Project Idea:</vt:lpstr>
      <vt:lpstr>PowerPoint Presentation</vt:lpstr>
      <vt:lpstr>Criteria of selecting individual</vt:lpstr>
      <vt:lpstr>  Selected individual </vt:lpstr>
      <vt:lpstr>Financial Responsibilities </vt:lpstr>
      <vt:lpstr>  FUNDS REQUIRED </vt:lpstr>
      <vt:lpstr>Donation collection plan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 BREAKTHROUGH</dc:title>
  <dc:creator>Abeera Farhan</dc:creator>
  <cp:lastModifiedBy>Mutiullah Yousfani</cp:lastModifiedBy>
  <cp:revision>59</cp:revision>
  <dcterms:modified xsi:type="dcterms:W3CDTF">2022-06-09T15:26:37Z</dcterms:modified>
</cp:coreProperties>
</file>